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1" r:id="rId6"/>
    <p:sldId id="262" r:id="rId7"/>
    <p:sldId id="263" r:id="rId8"/>
    <p:sldId id="264" r:id="rId9"/>
    <p:sldId id="266" r:id="rId10"/>
    <p:sldId id="267"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5" d="100"/>
          <a:sy n="95" d="100"/>
        </p:scale>
        <p:origin x="104" y="62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E513D7-3B4A-40F2-B31C-B2C7B7CEB6C9}" type="doc">
      <dgm:prSet loTypeId="urn:microsoft.com/office/officeart/2005/8/layout/chevronAccent+Icon" loCatId="process" qsTypeId="urn:microsoft.com/office/officeart/2005/8/quickstyle/simple1" qsCatId="simple" csTypeId="urn:microsoft.com/office/officeart/2005/8/colors/colorful1" csCatId="colorful" phldr="1"/>
      <dgm:spPr/>
    </dgm:pt>
    <dgm:pt modelId="{34E23DB2-F046-4268-AEAD-5FD52927DF19}">
      <dgm:prSet phldrT="[Text]" custT="1"/>
      <dgm:spPr/>
      <dgm:t>
        <a:bodyPr/>
        <a:lstStyle/>
        <a:p>
          <a:r>
            <a:rPr lang="en-US" sz="1400" b="1" dirty="0"/>
            <a:t>Qualifying </a:t>
          </a:r>
          <a:r>
            <a:rPr lang="en-US" sz="1400" b="1" dirty="0" smtClean="0"/>
            <a:t>Phase</a:t>
          </a:r>
        </a:p>
      </dgm:t>
    </dgm:pt>
    <dgm:pt modelId="{BEE9BFE6-02E8-40F1-924C-CDF2F2436808}" type="parTrans" cxnId="{987B252D-95DF-4EEB-85D7-DF2BD1D7809A}">
      <dgm:prSet/>
      <dgm:spPr/>
      <dgm:t>
        <a:bodyPr/>
        <a:lstStyle/>
        <a:p>
          <a:endParaRPr lang="en-US"/>
        </a:p>
      </dgm:t>
    </dgm:pt>
    <dgm:pt modelId="{A67AAD89-5E43-40E8-BA36-3FC957E0897C}" type="sibTrans" cxnId="{987B252D-95DF-4EEB-85D7-DF2BD1D7809A}">
      <dgm:prSet/>
      <dgm:spPr/>
      <dgm:t>
        <a:bodyPr/>
        <a:lstStyle/>
        <a:p>
          <a:endParaRPr lang="en-US"/>
        </a:p>
      </dgm:t>
    </dgm:pt>
    <dgm:pt modelId="{0CAABE2B-2F02-4701-A453-92FC77258107}">
      <dgm:prSet phldrT="[Text]" custT="1"/>
      <dgm:spPr/>
      <dgm:t>
        <a:bodyPr/>
        <a:lstStyle/>
        <a:p>
          <a:endParaRPr lang="en-US" sz="1400" b="1" dirty="0" smtClean="0"/>
        </a:p>
        <a:p>
          <a:r>
            <a:rPr lang="en-US" sz="1400" b="1" dirty="0" smtClean="0"/>
            <a:t>Sweat </a:t>
          </a:r>
          <a:r>
            <a:rPr lang="en-US" sz="1400" b="1" dirty="0"/>
            <a:t>Equity </a:t>
          </a:r>
          <a:r>
            <a:rPr lang="en-US" sz="1400" b="1" dirty="0" smtClean="0"/>
            <a:t>Phase</a:t>
          </a:r>
        </a:p>
        <a:p>
          <a:r>
            <a:rPr lang="en-US" sz="900" dirty="0" smtClean="0"/>
            <a:t> </a:t>
          </a:r>
          <a:endParaRPr lang="en-US" sz="900" dirty="0"/>
        </a:p>
      </dgm:t>
    </dgm:pt>
    <dgm:pt modelId="{477C5B4F-59B9-4FB7-87B0-AE7046869256}" type="parTrans" cxnId="{916FCB58-2A1A-4C0B-BB16-B32D5773AB11}">
      <dgm:prSet/>
      <dgm:spPr/>
      <dgm:t>
        <a:bodyPr/>
        <a:lstStyle/>
        <a:p>
          <a:endParaRPr lang="en-US"/>
        </a:p>
      </dgm:t>
    </dgm:pt>
    <dgm:pt modelId="{7FFDC514-2B80-4036-976F-9DC6417C480B}" type="sibTrans" cxnId="{916FCB58-2A1A-4C0B-BB16-B32D5773AB11}">
      <dgm:prSet/>
      <dgm:spPr/>
      <dgm:t>
        <a:bodyPr/>
        <a:lstStyle/>
        <a:p>
          <a:endParaRPr lang="en-US"/>
        </a:p>
      </dgm:t>
    </dgm:pt>
    <dgm:pt modelId="{9D681B6B-76D3-4B6C-9EC3-D834858496F5}">
      <dgm:prSet phldrT="[Text]" custT="1"/>
      <dgm:spPr/>
      <dgm:t>
        <a:bodyPr/>
        <a:lstStyle/>
        <a:p>
          <a:r>
            <a:rPr lang="en-US" sz="1400" b="1" dirty="0"/>
            <a:t>Dedication Phase</a:t>
          </a:r>
        </a:p>
      </dgm:t>
    </dgm:pt>
    <dgm:pt modelId="{AC85EA7F-43A3-41D8-ACFD-3F133E14DB4D}" type="parTrans" cxnId="{CAB649BA-4E8C-4FB6-9E0B-64EC21EE8551}">
      <dgm:prSet/>
      <dgm:spPr/>
      <dgm:t>
        <a:bodyPr/>
        <a:lstStyle/>
        <a:p>
          <a:endParaRPr lang="en-US"/>
        </a:p>
      </dgm:t>
    </dgm:pt>
    <dgm:pt modelId="{3B261500-2CBF-4787-9E99-160D33DC8D28}" type="sibTrans" cxnId="{CAB649BA-4E8C-4FB6-9E0B-64EC21EE8551}">
      <dgm:prSet/>
      <dgm:spPr/>
      <dgm:t>
        <a:bodyPr/>
        <a:lstStyle/>
        <a:p>
          <a:endParaRPr lang="en-US"/>
        </a:p>
      </dgm:t>
    </dgm:pt>
    <dgm:pt modelId="{9AB6DEB2-F6C7-488D-80D4-988D7C339828}">
      <dgm:prSet custT="1"/>
      <dgm:spPr/>
      <dgm:t>
        <a:bodyPr/>
        <a:lstStyle/>
        <a:p>
          <a:r>
            <a:rPr lang="en-US" sz="1400" b="1" dirty="0"/>
            <a:t>Closing Phase </a:t>
          </a:r>
        </a:p>
      </dgm:t>
    </dgm:pt>
    <dgm:pt modelId="{DAD31253-464D-45FF-A116-BC1FFB27DDCD}" type="parTrans" cxnId="{E377D380-2E02-47F5-99A8-54ED968E2329}">
      <dgm:prSet/>
      <dgm:spPr/>
      <dgm:t>
        <a:bodyPr/>
        <a:lstStyle/>
        <a:p>
          <a:endParaRPr lang="en-US"/>
        </a:p>
      </dgm:t>
    </dgm:pt>
    <dgm:pt modelId="{BBDC441E-F473-4CA6-8348-3F194C87ED47}" type="sibTrans" cxnId="{E377D380-2E02-47F5-99A8-54ED968E2329}">
      <dgm:prSet/>
      <dgm:spPr/>
      <dgm:t>
        <a:bodyPr/>
        <a:lstStyle/>
        <a:p>
          <a:endParaRPr lang="en-US"/>
        </a:p>
      </dgm:t>
    </dgm:pt>
    <dgm:pt modelId="{E3F30545-F0CD-4215-935D-C0480FFDE1AB}">
      <dgm:prSet custT="1"/>
      <dgm:spPr/>
      <dgm:t>
        <a:bodyPr/>
        <a:lstStyle/>
        <a:p>
          <a:r>
            <a:rPr lang="en-US" sz="1400" b="1" dirty="0"/>
            <a:t>Mortgage Payment Phase </a:t>
          </a:r>
        </a:p>
      </dgm:t>
    </dgm:pt>
    <dgm:pt modelId="{9EAFD332-C1BE-4024-9B1F-E3F4160AF1C2}" type="parTrans" cxnId="{D0EB6E25-BD5F-4859-817A-D6CB59198353}">
      <dgm:prSet/>
      <dgm:spPr/>
      <dgm:t>
        <a:bodyPr/>
        <a:lstStyle/>
        <a:p>
          <a:endParaRPr lang="en-US"/>
        </a:p>
      </dgm:t>
    </dgm:pt>
    <dgm:pt modelId="{D99DB0FF-DB91-4867-8972-78CCA3FE7A1B}" type="sibTrans" cxnId="{D0EB6E25-BD5F-4859-817A-D6CB59198353}">
      <dgm:prSet/>
      <dgm:spPr/>
      <dgm:t>
        <a:bodyPr/>
        <a:lstStyle/>
        <a:p>
          <a:endParaRPr lang="en-US"/>
        </a:p>
      </dgm:t>
    </dgm:pt>
    <dgm:pt modelId="{1425200B-D8FF-4422-A7E6-021A852E576E}">
      <dgm:prSet custT="1"/>
      <dgm:spPr/>
      <dgm:t>
        <a:bodyPr/>
        <a:lstStyle/>
        <a:p>
          <a:r>
            <a:rPr lang="en-US" sz="1400" b="1" dirty="0"/>
            <a:t>Title Transfer Phase </a:t>
          </a:r>
        </a:p>
      </dgm:t>
    </dgm:pt>
    <dgm:pt modelId="{E7AED00A-B5E4-4D1E-9215-A1BA0C94408A}" type="parTrans" cxnId="{9CE5F32B-83F5-45DD-9FE6-A0A7D1433BB1}">
      <dgm:prSet/>
      <dgm:spPr/>
      <dgm:t>
        <a:bodyPr/>
        <a:lstStyle/>
        <a:p>
          <a:endParaRPr lang="en-US"/>
        </a:p>
      </dgm:t>
    </dgm:pt>
    <dgm:pt modelId="{F8DFF53D-6A67-4A96-AEC3-BB84A0A39387}" type="sibTrans" cxnId="{9CE5F32B-83F5-45DD-9FE6-A0A7D1433BB1}">
      <dgm:prSet/>
      <dgm:spPr/>
      <dgm:t>
        <a:bodyPr/>
        <a:lstStyle/>
        <a:p>
          <a:endParaRPr lang="en-US"/>
        </a:p>
      </dgm:t>
    </dgm:pt>
    <dgm:pt modelId="{F36D5BA3-DB00-4ECF-9A4D-002D99F8FAA9}" type="pres">
      <dgm:prSet presAssocID="{B2E513D7-3B4A-40F2-B31C-B2C7B7CEB6C9}" presName="Name0" presStyleCnt="0">
        <dgm:presLayoutVars>
          <dgm:dir/>
          <dgm:resizeHandles val="exact"/>
        </dgm:presLayoutVars>
      </dgm:prSet>
      <dgm:spPr/>
    </dgm:pt>
    <dgm:pt modelId="{23D29788-B784-441E-B792-4641545A346A}" type="pres">
      <dgm:prSet presAssocID="{34E23DB2-F046-4268-AEAD-5FD52927DF19}" presName="composite" presStyleCnt="0"/>
      <dgm:spPr/>
    </dgm:pt>
    <dgm:pt modelId="{98918EF7-450E-4C14-8FFC-E7A5E731077C}" type="pres">
      <dgm:prSet presAssocID="{34E23DB2-F046-4268-AEAD-5FD52927DF19}" presName="bgChev" presStyleLbl="node1" presStyleIdx="0" presStyleCnt="6"/>
      <dgm:spPr/>
    </dgm:pt>
    <dgm:pt modelId="{DB7268FF-9813-49B5-B77A-0277005D40E1}" type="pres">
      <dgm:prSet presAssocID="{34E23DB2-F046-4268-AEAD-5FD52927DF19}" presName="txNode" presStyleLbl="fgAcc1" presStyleIdx="0" presStyleCnt="6" custScaleX="133100" custScaleY="133100" custLinFactNeighborX="1711" custLinFactNeighborY="53136">
        <dgm:presLayoutVars>
          <dgm:bulletEnabled val="1"/>
        </dgm:presLayoutVars>
      </dgm:prSet>
      <dgm:spPr/>
      <dgm:t>
        <a:bodyPr/>
        <a:lstStyle/>
        <a:p>
          <a:endParaRPr lang="en-US"/>
        </a:p>
      </dgm:t>
    </dgm:pt>
    <dgm:pt modelId="{58A06D52-A92D-4470-904F-7F7C880E0ABC}" type="pres">
      <dgm:prSet presAssocID="{A67AAD89-5E43-40E8-BA36-3FC957E0897C}" presName="compositeSpace" presStyleCnt="0"/>
      <dgm:spPr/>
    </dgm:pt>
    <dgm:pt modelId="{04EB66C2-43D3-4959-9B97-FD8F0F1806E2}" type="pres">
      <dgm:prSet presAssocID="{0CAABE2B-2F02-4701-A453-92FC77258107}" presName="composite" presStyleCnt="0"/>
      <dgm:spPr/>
    </dgm:pt>
    <dgm:pt modelId="{45B9B6AF-892B-4401-9F03-13E9EB087E60}" type="pres">
      <dgm:prSet presAssocID="{0CAABE2B-2F02-4701-A453-92FC77258107}" presName="bgChev" presStyleLbl="node1" presStyleIdx="1" presStyleCnt="6"/>
      <dgm:spPr/>
    </dgm:pt>
    <dgm:pt modelId="{66BC5B79-2F25-4A08-8FFD-D727F62448E7}" type="pres">
      <dgm:prSet presAssocID="{0CAABE2B-2F02-4701-A453-92FC77258107}" presName="txNode" presStyleLbl="fgAcc1" presStyleIdx="1" presStyleCnt="6" custScaleX="133100" custScaleY="133100" custLinFactNeighborX="1118" custLinFactNeighborY="53136">
        <dgm:presLayoutVars>
          <dgm:bulletEnabled val="1"/>
        </dgm:presLayoutVars>
      </dgm:prSet>
      <dgm:spPr/>
      <dgm:t>
        <a:bodyPr/>
        <a:lstStyle/>
        <a:p>
          <a:endParaRPr lang="en-US"/>
        </a:p>
      </dgm:t>
    </dgm:pt>
    <dgm:pt modelId="{953B60CE-0717-4185-B956-82481761053C}" type="pres">
      <dgm:prSet presAssocID="{7FFDC514-2B80-4036-976F-9DC6417C480B}" presName="compositeSpace" presStyleCnt="0"/>
      <dgm:spPr/>
    </dgm:pt>
    <dgm:pt modelId="{69F73F3A-5260-4DE9-980D-C7B013455F3C}" type="pres">
      <dgm:prSet presAssocID="{9D681B6B-76D3-4B6C-9EC3-D834858496F5}" presName="composite" presStyleCnt="0"/>
      <dgm:spPr/>
    </dgm:pt>
    <dgm:pt modelId="{D4793FF7-E162-4E3E-AC05-6DB43387314D}" type="pres">
      <dgm:prSet presAssocID="{9D681B6B-76D3-4B6C-9EC3-D834858496F5}" presName="bgChev" presStyleLbl="node1" presStyleIdx="2" presStyleCnt="6"/>
      <dgm:spPr/>
    </dgm:pt>
    <dgm:pt modelId="{D76D89F9-DEAB-453B-AAFC-64C25927F0FD}" type="pres">
      <dgm:prSet presAssocID="{9D681B6B-76D3-4B6C-9EC3-D834858496F5}" presName="txNode" presStyleLbl="fgAcc1" presStyleIdx="2" presStyleCnt="6" custScaleX="133100" custScaleY="133100" custLinFactNeighborX="525" custLinFactNeighborY="53136">
        <dgm:presLayoutVars>
          <dgm:bulletEnabled val="1"/>
        </dgm:presLayoutVars>
      </dgm:prSet>
      <dgm:spPr/>
      <dgm:t>
        <a:bodyPr/>
        <a:lstStyle/>
        <a:p>
          <a:endParaRPr lang="en-US"/>
        </a:p>
      </dgm:t>
    </dgm:pt>
    <dgm:pt modelId="{285D7179-11A5-440B-8813-879CEA08742F}" type="pres">
      <dgm:prSet presAssocID="{3B261500-2CBF-4787-9E99-160D33DC8D28}" presName="compositeSpace" presStyleCnt="0"/>
      <dgm:spPr/>
    </dgm:pt>
    <dgm:pt modelId="{F0AE177B-ED5B-4B15-A8DB-1F11159FC1AB}" type="pres">
      <dgm:prSet presAssocID="{9AB6DEB2-F6C7-488D-80D4-988D7C339828}" presName="composite" presStyleCnt="0"/>
      <dgm:spPr/>
    </dgm:pt>
    <dgm:pt modelId="{8B59D7EE-C73F-4390-8BFB-76F43FD82FFF}" type="pres">
      <dgm:prSet presAssocID="{9AB6DEB2-F6C7-488D-80D4-988D7C339828}" presName="bgChev" presStyleLbl="node1" presStyleIdx="3" presStyleCnt="6"/>
      <dgm:spPr/>
    </dgm:pt>
    <dgm:pt modelId="{B53E5E28-DC2C-4F70-9BF8-EB8A9D2728A6}" type="pres">
      <dgm:prSet presAssocID="{9AB6DEB2-F6C7-488D-80D4-988D7C339828}" presName="txNode" presStyleLbl="fgAcc1" presStyleIdx="3" presStyleCnt="6" custScaleX="133100" custScaleY="133100" custLinFactNeighborX="-69" custLinFactNeighborY="53136">
        <dgm:presLayoutVars>
          <dgm:bulletEnabled val="1"/>
        </dgm:presLayoutVars>
      </dgm:prSet>
      <dgm:spPr/>
      <dgm:t>
        <a:bodyPr/>
        <a:lstStyle/>
        <a:p>
          <a:endParaRPr lang="en-US"/>
        </a:p>
      </dgm:t>
    </dgm:pt>
    <dgm:pt modelId="{D2ECFC8A-AEA2-4CE5-878A-E5F46AC73177}" type="pres">
      <dgm:prSet presAssocID="{BBDC441E-F473-4CA6-8348-3F194C87ED47}" presName="compositeSpace" presStyleCnt="0"/>
      <dgm:spPr/>
    </dgm:pt>
    <dgm:pt modelId="{50368F3C-2F9F-491D-A9AF-CE203198C9B1}" type="pres">
      <dgm:prSet presAssocID="{E3F30545-F0CD-4215-935D-C0480FFDE1AB}" presName="composite" presStyleCnt="0"/>
      <dgm:spPr/>
    </dgm:pt>
    <dgm:pt modelId="{99239727-8EDC-4091-80C9-EAE1D4F36ACA}" type="pres">
      <dgm:prSet presAssocID="{E3F30545-F0CD-4215-935D-C0480FFDE1AB}" presName="bgChev" presStyleLbl="node1" presStyleIdx="4" presStyleCnt="6"/>
      <dgm:spPr/>
    </dgm:pt>
    <dgm:pt modelId="{C0A96E36-AFC6-404B-BC66-D6EA120C5750}" type="pres">
      <dgm:prSet presAssocID="{E3F30545-F0CD-4215-935D-C0480FFDE1AB}" presName="txNode" presStyleLbl="fgAcc1" presStyleIdx="4" presStyleCnt="6" custScaleX="133100" custScaleY="133100" custLinFactNeighborX="-662" custLinFactNeighborY="53136">
        <dgm:presLayoutVars>
          <dgm:bulletEnabled val="1"/>
        </dgm:presLayoutVars>
      </dgm:prSet>
      <dgm:spPr/>
      <dgm:t>
        <a:bodyPr/>
        <a:lstStyle/>
        <a:p>
          <a:endParaRPr lang="en-US"/>
        </a:p>
      </dgm:t>
    </dgm:pt>
    <dgm:pt modelId="{68D5FDC2-3FB0-493F-B1EF-148D36D52EF5}" type="pres">
      <dgm:prSet presAssocID="{D99DB0FF-DB91-4867-8972-78CCA3FE7A1B}" presName="compositeSpace" presStyleCnt="0"/>
      <dgm:spPr/>
    </dgm:pt>
    <dgm:pt modelId="{CCA05BF4-1DB1-4D8E-8708-333D25768038}" type="pres">
      <dgm:prSet presAssocID="{1425200B-D8FF-4422-A7E6-021A852E576E}" presName="composite" presStyleCnt="0"/>
      <dgm:spPr/>
    </dgm:pt>
    <dgm:pt modelId="{64DAE2E5-0F08-4152-8D6C-721092D98323}" type="pres">
      <dgm:prSet presAssocID="{1425200B-D8FF-4422-A7E6-021A852E576E}" presName="bgChev" presStyleLbl="node1" presStyleIdx="5" presStyleCnt="6"/>
      <dgm:spPr/>
    </dgm:pt>
    <dgm:pt modelId="{88A6EF5F-1DB7-402E-ACC4-FD7B0FDCB68E}" type="pres">
      <dgm:prSet presAssocID="{1425200B-D8FF-4422-A7E6-021A852E576E}" presName="txNode" presStyleLbl="fgAcc1" presStyleIdx="5" presStyleCnt="6" custScaleX="133100" custScaleY="133100" custLinFactNeighborX="-1256" custLinFactNeighborY="53136">
        <dgm:presLayoutVars>
          <dgm:bulletEnabled val="1"/>
        </dgm:presLayoutVars>
      </dgm:prSet>
      <dgm:spPr/>
      <dgm:t>
        <a:bodyPr/>
        <a:lstStyle/>
        <a:p>
          <a:endParaRPr lang="en-US"/>
        </a:p>
      </dgm:t>
    </dgm:pt>
  </dgm:ptLst>
  <dgm:cxnLst>
    <dgm:cxn modelId="{E377D380-2E02-47F5-99A8-54ED968E2329}" srcId="{B2E513D7-3B4A-40F2-B31C-B2C7B7CEB6C9}" destId="{9AB6DEB2-F6C7-488D-80D4-988D7C339828}" srcOrd="3" destOrd="0" parTransId="{DAD31253-464D-45FF-A116-BC1FFB27DDCD}" sibTransId="{BBDC441E-F473-4CA6-8348-3F194C87ED47}"/>
    <dgm:cxn modelId="{CC10785A-80D0-4AB5-9E54-57737D748BBC}" type="presOf" srcId="{E3F30545-F0CD-4215-935D-C0480FFDE1AB}" destId="{C0A96E36-AFC6-404B-BC66-D6EA120C5750}" srcOrd="0" destOrd="0" presId="urn:microsoft.com/office/officeart/2005/8/layout/chevronAccent+Icon"/>
    <dgm:cxn modelId="{5260CC26-C1AA-43EC-9950-77BA9A9A5652}" type="presOf" srcId="{34E23DB2-F046-4268-AEAD-5FD52927DF19}" destId="{DB7268FF-9813-49B5-B77A-0277005D40E1}" srcOrd="0" destOrd="0" presId="urn:microsoft.com/office/officeart/2005/8/layout/chevronAccent+Icon"/>
    <dgm:cxn modelId="{90E5854F-842D-4D4F-B7B3-B8E06790D3EB}" type="presOf" srcId="{1425200B-D8FF-4422-A7E6-021A852E576E}" destId="{88A6EF5F-1DB7-402E-ACC4-FD7B0FDCB68E}" srcOrd="0" destOrd="0" presId="urn:microsoft.com/office/officeart/2005/8/layout/chevronAccent+Icon"/>
    <dgm:cxn modelId="{CAB649BA-4E8C-4FB6-9E0B-64EC21EE8551}" srcId="{B2E513D7-3B4A-40F2-B31C-B2C7B7CEB6C9}" destId="{9D681B6B-76D3-4B6C-9EC3-D834858496F5}" srcOrd="2" destOrd="0" parTransId="{AC85EA7F-43A3-41D8-ACFD-3F133E14DB4D}" sibTransId="{3B261500-2CBF-4787-9E99-160D33DC8D28}"/>
    <dgm:cxn modelId="{03542DDC-AC95-47F5-AE30-9A28D5C0C702}" type="presOf" srcId="{9AB6DEB2-F6C7-488D-80D4-988D7C339828}" destId="{B53E5E28-DC2C-4F70-9BF8-EB8A9D2728A6}" srcOrd="0" destOrd="0" presId="urn:microsoft.com/office/officeart/2005/8/layout/chevronAccent+Icon"/>
    <dgm:cxn modelId="{24B83F7A-AB0E-409B-B7DA-E9BC289DD66A}" type="presOf" srcId="{B2E513D7-3B4A-40F2-B31C-B2C7B7CEB6C9}" destId="{F36D5BA3-DB00-4ECF-9A4D-002D99F8FAA9}" srcOrd="0" destOrd="0" presId="urn:microsoft.com/office/officeart/2005/8/layout/chevronAccent+Icon"/>
    <dgm:cxn modelId="{987B252D-95DF-4EEB-85D7-DF2BD1D7809A}" srcId="{B2E513D7-3B4A-40F2-B31C-B2C7B7CEB6C9}" destId="{34E23DB2-F046-4268-AEAD-5FD52927DF19}" srcOrd="0" destOrd="0" parTransId="{BEE9BFE6-02E8-40F1-924C-CDF2F2436808}" sibTransId="{A67AAD89-5E43-40E8-BA36-3FC957E0897C}"/>
    <dgm:cxn modelId="{270F0C5D-8AFF-46C8-B028-557C38FCD15B}" type="presOf" srcId="{0CAABE2B-2F02-4701-A453-92FC77258107}" destId="{66BC5B79-2F25-4A08-8FFD-D727F62448E7}" srcOrd="0" destOrd="0" presId="urn:microsoft.com/office/officeart/2005/8/layout/chevronAccent+Icon"/>
    <dgm:cxn modelId="{D0EB6E25-BD5F-4859-817A-D6CB59198353}" srcId="{B2E513D7-3B4A-40F2-B31C-B2C7B7CEB6C9}" destId="{E3F30545-F0CD-4215-935D-C0480FFDE1AB}" srcOrd="4" destOrd="0" parTransId="{9EAFD332-C1BE-4024-9B1F-E3F4160AF1C2}" sibTransId="{D99DB0FF-DB91-4867-8972-78CCA3FE7A1B}"/>
    <dgm:cxn modelId="{56E096B0-E79D-4841-89EA-1156587A71C7}" type="presOf" srcId="{9D681B6B-76D3-4B6C-9EC3-D834858496F5}" destId="{D76D89F9-DEAB-453B-AAFC-64C25927F0FD}" srcOrd="0" destOrd="0" presId="urn:microsoft.com/office/officeart/2005/8/layout/chevronAccent+Icon"/>
    <dgm:cxn modelId="{916FCB58-2A1A-4C0B-BB16-B32D5773AB11}" srcId="{B2E513D7-3B4A-40F2-B31C-B2C7B7CEB6C9}" destId="{0CAABE2B-2F02-4701-A453-92FC77258107}" srcOrd="1" destOrd="0" parTransId="{477C5B4F-59B9-4FB7-87B0-AE7046869256}" sibTransId="{7FFDC514-2B80-4036-976F-9DC6417C480B}"/>
    <dgm:cxn modelId="{9CE5F32B-83F5-45DD-9FE6-A0A7D1433BB1}" srcId="{B2E513D7-3B4A-40F2-B31C-B2C7B7CEB6C9}" destId="{1425200B-D8FF-4422-A7E6-021A852E576E}" srcOrd="5" destOrd="0" parTransId="{E7AED00A-B5E4-4D1E-9215-A1BA0C94408A}" sibTransId="{F8DFF53D-6A67-4A96-AEC3-BB84A0A39387}"/>
    <dgm:cxn modelId="{DE17A49C-E8C6-4D91-98DF-F2E0B2D1C733}" type="presParOf" srcId="{F36D5BA3-DB00-4ECF-9A4D-002D99F8FAA9}" destId="{23D29788-B784-441E-B792-4641545A346A}" srcOrd="0" destOrd="0" presId="urn:microsoft.com/office/officeart/2005/8/layout/chevronAccent+Icon"/>
    <dgm:cxn modelId="{AE2C9138-C094-42F6-A89D-331CD66A689A}" type="presParOf" srcId="{23D29788-B784-441E-B792-4641545A346A}" destId="{98918EF7-450E-4C14-8FFC-E7A5E731077C}" srcOrd="0" destOrd="0" presId="urn:microsoft.com/office/officeart/2005/8/layout/chevronAccent+Icon"/>
    <dgm:cxn modelId="{8069DF65-920C-4270-909C-7A30188E2C44}" type="presParOf" srcId="{23D29788-B784-441E-B792-4641545A346A}" destId="{DB7268FF-9813-49B5-B77A-0277005D40E1}" srcOrd="1" destOrd="0" presId="urn:microsoft.com/office/officeart/2005/8/layout/chevronAccent+Icon"/>
    <dgm:cxn modelId="{915ADAB8-B8CF-406F-A78F-0FA6E2C19E72}" type="presParOf" srcId="{F36D5BA3-DB00-4ECF-9A4D-002D99F8FAA9}" destId="{58A06D52-A92D-4470-904F-7F7C880E0ABC}" srcOrd="1" destOrd="0" presId="urn:microsoft.com/office/officeart/2005/8/layout/chevronAccent+Icon"/>
    <dgm:cxn modelId="{F1216AFC-10CA-403F-B06C-88DB6A155F38}" type="presParOf" srcId="{F36D5BA3-DB00-4ECF-9A4D-002D99F8FAA9}" destId="{04EB66C2-43D3-4959-9B97-FD8F0F1806E2}" srcOrd="2" destOrd="0" presId="urn:microsoft.com/office/officeart/2005/8/layout/chevronAccent+Icon"/>
    <dgm:cxn modelId="{3ED6335D-F95A-4587-A498-CB1AF7E18009}" type="presParOf" srcId="{04EB66C2-43D3-4959-9B97-FD8F0F1806E2}" destId="{45B9B6AF-892B-4401-9F03-13E9EB087E60}" srcOrd="0" destOrd="0" presId="urn:microsoft.com/office/officeart/2005/8/layout/chevronAccent+Icon"/>
    <dgm:cxn modelId="{9A04B9B0-B4B6-4E1E-B196-D7C401FEF905}" type="presParOf" srcId="{04EB66C2-43D3-4959-9B97-FD8F0F1806E2}" destId="{66BC5B79-2F25-4A08-8FFD-D727F62448E7}" srcOrd="1" destOrd="0" presId="urn:microsoft.com/office/officeart/2005/8/layout/chevronAccent+Icon"/>
    <dgm:cxn modelId="{44C0967F-BF05-41ED-9655-ED3B5BB1081C}" type="presParOf" srcId="{F36D5BA3-DB00-4ECF-9A4D-002D99F8FAA9}" destId="{953B60CE-0717-4185-B956-82481761053C}" srcOrd="3" destOrd="0" presId="urn:microsoft.com/office/officeart/2005/8/layout/chevronAccent+Icon"/>
    <dgm:cxn modelId="{BC7DEB30-86F9-476C-8EAE-905DC91B1A25}" type="presParOf" srcId="{F36D5BA3-DB00-4ECF-9A4D-002D99F8FAA9}" destId="{69F73F3A-5260-4DE9-980D-C7B013455F3C}" srcOrd="4" destOrd="0" presId="urn:microsoft.com/office/officeart/2005/8/layout/chevronAccent+Icon"/>
    <dgm:cxn modelId="{E3732DE1-B6A2-4901-AEB4-7237C16A9BCA}" type="presParOf" srcId="{69F73F3A-5260-4DE9-980D-C7B013455F3C}" destId="{D4793FF7-E162-4E3E-AC05-6DB43387314D}" srcOrd="0" destOrd="0" presId="urn:microsoft.com/office/officeart/2005/8/layout/chevronAccent+Icon"/>
    <dgm:cxn modelId="{AAECF3B2-4926-4E5F-9EBA-62F6E5E68CCB}" type="presParOf" srcId="{69F73F3A-5260-4DE9-980D-C7B013455F3C}" destId="{D76D89F9-DEAB-453B-AAFC-64C25927F0FD}" srcOrd="1" destOrd="0" presId="urn:microsoft.com/office/officeart/2005/8/layout/chevronAccent+Icon"/>
    <dgm:cxn modelId="{59E25A91-0A57-4B1C-A977-60165F5047DC}" type="presParOf" srcId="{F36D5BA3-DB00-4ECF-9A4D-002D99F8FAA9}" destId="{285D7179-11A5-440B-8813-879CEA08742F}" srcOrd="5" destOrd="0" presId="urn:microsoft.com/office/officeart/2005/8/layout/chevronAccent+Icon"/>
    <dgm:cxn modelId="{00F73DA1-726C-461F-B33E-500B8FBA9A68}" type="presParOf" srcId="{F36D5BA3-DB00-4ECF-9A4D-002D99F8FAA9}" destId="{F0AE177B-ED5B-4B15-A8DB-1F11159FC1AB}" srcOrd="6" destOrd="0" presId="urn:microsoft.com/office/officeart/2005/8/layout/chevronAccent+Icon"/>
    <dgm:cxn modelId="{6B085414-8334-40BB-92FA-5E575103BCF5}" type="presParOf" srcId="{F0AE177B-ED5B-4B15-A8DB-1F11159FC1AB}" destId="{8B59D7EE-C73F-4390-8BFB-76F43FD82FFF}" srcOrd="0" destOrd="0" presId="urn:microsoft.com/office/officeart/2005/8/layout/chevronAccent+Icon"/>
    <dgm:cxn modelId="{B00EAD65-62B9-4BDD-9589-D60363C6AA8E}" type="presParOf" srcId="{F0AE177B-ED5B-4B15-A8DB-1F11159FC1AB}" destId="{B53E5E28-DC2C-4F70-9BF8-EB8A9D2728A6}" srcOrd="1" destOrd="0" presId="urn:microsoft.com/office/officeart/2005/8/layout/chevronAccent+Icon"/>
    <dgm:cxn modelId="{51659379-43F1-4E99-882C-B2F740BFE598}" type="presParOf" srcId="{F36D5BA3-DB00-4ECF-9A4D-002D99F8FAA9}" destId="{D2ECFC8A-AEA2-4CE5-878A-E5F46AC73177}" srcOrd="7" destOrd="0" presId="urn:microsoft.com/office/officeart/2005/8/layout/chevronAccent+Icon"/>
    <dgm:cxn modelId="{C569EB4A-55D1-4F85-82AF-8B30001CC0F6}" type="presParOf" srcId="{F36D5BA3-DB00-4ECF-9A4D-002D99F8FAA9}" destId="{50368F3C-2F9F-491D-A9AF-CE203198C9B1}" srcOrd="8" destOrd="0" presId="urn:microsoft.com/office/officeart/2005/8/layout/chevronAccent+Icon"/>
    <dgm:cxn modelId="{EF3E5099-F64B-4052-8294-A425A87A3213}" type="presParOf" srcId="{50368F3C-2F9F-491D-A9AF-CE203198C9B1}" destId="{99239727-8EDC-4091-80C9-EAE1D4F36ACA}" srcOrd="0" destOrd="0" presId="urn:microsoft.com/office/officeart/2005/8/layout/chevronAccent+Icon"/>
    <dgm:cxn modelId="{6568B8C9-C549-4234-857E-450FC14A88D9}" type="presParOf" srcId="{50368F3C-2F9F-491D-A9AF-CE203198C9B1}" destId="{C0A96E36-AFC6-404B-BC66-D6EA120C5750}" srcOrd="1" destOrd="0" presId="urn:microsoft.com/office/officeart/2005/8/layout/chevronAccent+Icon"/>
    <dgm:cxn modelId="{DE4A52FD-044C-4B6F-81FC-39FA82C30DB8}" type="presParOf" srcId="{F36D5BA3-DB00-4ECF-9A4D-002D99F8FAA9}" destId="{68D5FDC2-3FB0-493F-B1EF-148D36D52EF5}" srcOrd="9" destOrd="0" presId="urn:microsoft.com/office/officeart/2005/8/layout/chevronAccent+Icon"/>
    <dgm:cxn modelId="{70B0ED43-0460-431F-952B-9C4FD2DD15F8}" type="presParOf" srcId="{F36D5BA3-DB00-4ECF-9A4D-002D99F8FAA9}" destId="{CCA05BF4-1DB1-4D8E-8708-333D25768038}" srcOrd="10" destOrd="0" presId="urn:microsoft.com/office/officeart/2005/8/layout/chevronAccent+Icon"/>
    <dgm:cxn modelId="{BF37D762-3AD4-403F-8EF2-F3DFD549FAAC}" type="presParOf" srcId="{CCA05BF4-1DB1-4D8E-8708-333D25768038}" destId="{64DAE2E5-0F08-4152-8D6C-721092D98323}" srcOrd="0" destOrd="0" presId="urn:microsoft.com/office/officeart/2005/8/layout/chevronAccent+Icon"/>
    <dgm:cxn modelId="{B6ED35C5-9DBF-41A8-8EC9-39DFB0DE2942}" type="presParOf" srcId="{CCA05BF4-1DB1-4D8E-8708-333D25768038}" destId="{88A6EF5F-1DB7-402E-ACC4-FD7B0FDCB68E}" srcOrd="1" destOrd="0" presId="urn:microsoft.com/office/officeart/2005/8/layout/chevronAccent+Icon"/>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918EF7-450E-4C14-8FFC-E7A5E731077C}">
      <dsp:nvSpPr>
        <dsp:cNvPr id="0" name=""/>
        <dsp:cNvSpPr/>
      </dsp:nvSpPr>
      <dsp:spPr>
        <a:xfrm>
          <a:off x="562" y="278062"/>
          <a:ext cx="1074107" cy="414605"/>
        </a:xfrm>
        <a:prstGeom prst="chevron">
          <a:avLst>
            <a:gd name="adj" fmla="val 4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B7268FF-9813-49B5-B77A-0277005D40E1}">
      <dsp:nvSpPr>
        <dsp:cNvPr id="0" name=""/>
        <dsp:cNvSpPr/>
      </dsp:nvSpPr>
      <dsp:spPr>
        <a:xfrm>
          <a:off x="152398" y="533401"/>
          <a:ext cx="1207249" cy="551839"/>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b="1" kern="1200" dirty="0"/>
            <a:t>Qualifying </a:t>
          </a:r>
          <a:r>
            <a:rPr lang="en-US" sz="1400" b="1" kern="1200" dirty="0" smtClean="0"/>
            <a:t>Phase</a:t>
          </a:r>
        </a:p>
      </dsp:txBody>
      <dsp:txXfrm>
        <a:off x="168561" y="549564"/>
        <a:ext cx="1174923" cy="519513"/>
      </dsp:txXfrm>
    </dsp:sp>
    <dsp:sp modelId="{45B9B6AF-892B-4401-9F03-13E9EB087E60}">
      <dsp:nvSpPr>
        <dsp:cNvPr id="0" name=""/>
        <dsp:cNvSpPr/>
      </dsp:nvSpPr>
      <dsp:spPr>
        <a:xfrm>
          <a:off x="1377544" y="278062"/>
          <a:ext cx="1074107" cy="414605"/>
        </a:xfrm>
        <a:prstGeom prst="chevron">
          <a:avLst>
            <a:gd name="adj" fmla="val 4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6BC5B79-2F25-4A08-8FFD-D727F62448E7}">
      <dsp:nvSpPr>
        <dsp:cNvPr id="0" name=""/>
        <dsp:cNvSpPr/>
      </dsp:nvSpPr>
      <dsp:spPr>
        <a:xfrm>
          <a:off x="1524001" y="533401"/>
          <a:ext cx="1207249" cy="551839"/>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endParaRPr lang="en-US" sz="1400" b="1" kern="1200" dirty="0" smtClean="0"/>
        </a:p>
        <a:p>
          <a:pPr lvl="0" algn="ctr" defTabSz="622300">
            <a:lnSpc>
              <a:spcPct val="90000"/>
            </a:lnSpc>
            <a:spcBef>
              <a:spcPct val="0"/>
            </a:spcBef>
            <a:spcAft>
              <a:spcPct val="35000"/>
            </a:spcAft>
          </a:pPr>
          <a:r>
            <a:rPr lang="en-US" sz="1400" b="1" kern="1200" dirty="0" smtClean="0"/>
            <a:t>Sweat </a:t>
          </a:r>
          <a:r>
            <a:rPr lang="en-US" sz="1400" b="1" kern="1200" dirty="0"/>
            <a:t>Equity </a:t>
          </a:r>
          <a:r>
            <a:rPr lang="en-US" sz="1400" b="1" kern="1200" dirty="0" smtClean="0"/>
            <a:t>Phase</a:t>
          </a:r>
        </a:p>
        <a:p>
          <a:pPr lvl="0" algn="ctr" defTabSz="622300">
            <a:lnSpc>
              <a:spcPct val="90000"/>
            </a:lnSpc>
            <a:spcBef>
              <a:spcPct val="0"/>
            </a:spcBef>
            <a:spcAft>
              <a:spcPct val="35000"/>
            </a:spcAft>
          </a:pPr>
          <a:r>
            <a:rPr lang="en-US" sz="900" kern="1200" dirty="0" smtClean="0"/>
            <a:t> </a:t>
          </a:r>
          <a:endParaRPr lang="en-US" sz="900" kern="1200" dirty="0"/>
        </a:p>
      </dsp:txBody>
      <dsp:txXfrm>
        <a:off x="1540164" y="549564"/>
        <a:ext cx="1174923" cy="519513"/>
      </dsp:txXfrm>
    </dsp:sp>
    <dsp:sp modelId="{D4793FF7-E162-4E3E-AC05-6DB43387314D}">
      <dsp:nvSpPr>
        <dsp:cNvPr id="0" name=""/>
        <dsp:cNvSpPr/>
      </dsp:nvSpPr>
      <dsp:spPr>
        <a:xfrm>
          <a:off x="2754526" y="278062"/>
          <a:ext cx="1074107" cy="414605"/>
        </a:xfrm>
        <a:prstGeom prst="chevron">
          <a:avLst>
            <a:gd name="adj" fmla="val 4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76D89F9-DEAB-453B-AAFC-64C25927F0FD}">
      <dsp:nvSpPr>
        <dsp:cNvPr id="0" name=""/>
        <dsp:cNvSpPr/>
      </dsp:nvSpPr>
      <dsp:spPr>
        <a:xfrm>
          <a:off x="2895604" y="533401"/>
          <a:ext cx="1207249" cy="551839"/>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b="1" kern="1200" dirty="0"/>
            <a:t>Dedication Phase</a:t>
          </a:r>
        </a:p>
      </dsp:txBody>
      <dsp:txXfrm>
        <a:off x="2911767" y="549564"/>
        <a:ext cx="1174923" cy="519513"/>
      </dsp:txXfrm>
    </dsp:sp>
    <dsp:sp modelId="{8B59D7EE-C73F-4390-8BFB-76F43FD82FFF}">
      <dsp:nvSpPr>
        <dsp:cNvPr id="0" name=""/>
        <dsp:cNvSpPr/>
      </dsp:nvSpPr>
      <dsp:spPr>
        <a:xfrm>
          <a:off x="4131508" y="278062"/>
          <a:ext cx="1074107" cy="414605"/>
        </a:xfrm>
        <a:prstGeom prst="chevron">
          <a:avLst>
            <a:gd name="adj" fmla="val 4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53E5E28-DC2C-4F70-9BF8-EB8A9D2728A6}">
      <dsp:nvSpPr>
        <dsp:cNvPr id="0" name=""/>
        <dsp:cNvSpPr/>
      </dsp:nvSpPr>
      <dsp:spPr>
        <a:xfrm>
          <a:off x="4267198" y="533401"/>
          <a:ext cx="1207249" cy="551839"/>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b="1" kern="1200" dirty="0"/>
            <a:t>Closing Phase </a:t>
          </a:r>
        </a:p>
      </dsp:txBody>
      <dsp:txXfrm>
        <a:off x="4283361" y="549564"/>
        <a:ext cx="1174923" cy="519513"/>
      </dsp:txXfrm>
    </dsp:sp>
    <dsp:sp modelId="{99239727-8EDC-4091-80C9-EAE1D4F36ACA}">
      <dsp:nvSpPr>
        <dsp:cNvPr id="0" name=""/>
        <dsp:cNvSpPr/>
      </dsp:nvSpPr>
      <dsp:spPr>
        <a:xfrm>
          <a:off x="5508490" y="278062"/>
          <a:ext cx="1074107" cy="414605"/>
        </a:xfrm>
        <a:prstGeom prst="chevron">
          <a:avLst>
            <a:gd name="adj" fmla="val 4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0A96E36-AFC6-404B-BC66-D6EA120C5750}">
      <dsp:nvSpPr>
        <dsp:cNvPr id="0" name=""/>
        <dsp:cNvSpPr/>
      </dsp:nvSpPr>
      <dsp:spPr>
        <a:xfrm>
          <a:off x="5638801" y="533401"/>
          <a:ext cx="1207249" cy="551839"/>
        </a:xfrm>
        <a:prstGeom prst="roundRect">
          <a:avLst>
            <a:gd name="adj" fmla="val 10000"/>
          </a:avLst>
        </a:prstGeom>
        <a:solidFill>
          <a:schemeClr val="lt1">
            <a:alpha val="90000"/>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b="1" kern="1200" dirty="0"/>
            <a:t>Mortgage Payment Phase </a:t>
          </a:r>
        </a:p>
      </dsp:txBody>
      <dsp:txXfrm>
        <a:off x="5654964" y="549564"/>
        <a:ext cx="1174923" cy="519513"/>
      </dsp:txXfrm>
    </dsp:sp>
    <dsp:sp modelId="{64DAE2E5-0F08-4152-8D6C-721092D98323}">
      <dsp:nvSpPr>
        <dsp:cNvPr id="0" name=""/>
        <dsp:cNvSpPr/>
      </dsp:nvSpPr>
      <dsp:spPr>
        <a:xfrm>
          <a:off x="6885472" y="278062"/>
          <a:ext cx="1074107" cy="414605"/>
        </a:xfrm>
        <a:prstGeom prst="chevron">
          <a:avLst>
            <a:gd name="adj" fmla="val 4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8A6EF5F-1DB7-402E-ACC4-FD7B0FDCB68E}">
      <dsp:nvSpPr>
        <dsp:cNvPr id="0" name=""/>
        <dsp:cNvSpPr/>
      </dsp:nvSpPr>
      <dsp:spPr>
        <a:xfrm>
          <a:off x="7010396" y="533401"/>
          <a:ext cx="1207249" cy="551839"/>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b="1" kern="1200" dirty="0"/>
            <a:t>Title Transfer Phase </a:t>
          </a:r>
        </a:p>
      </dsp:txBody>
      <dsp:txXfrm>
        <a:off x="7026559" y="549564"/>
        <a:ext cx="1174923" cy="519513"/>
      </dsp:txXfrm>
    </dsp:sp>
  </dsp:spTree>
</dsp:drawing>
</file>

<file path=ppt/diagrams/layout1.xml><?xml version="1.0" encoding="utf-8"?>
<dgm:layoutDef xmlns:dgm="http://schemas.openxmlformats.org/drawingml/2006/diagram" xmlns:a="http://schemas.openxmlformats.org/drawingml/2006/main" uniqueId="urn:microsoft.com/office/officeart/2005/8/layout/chevronAccent+Icon">
  <dgm:title val="Chevron Accent Process"/>
  <dgm:desc val="Use to show sequential steps in a task, process, or workflow, or to emphasize movement or direction. Works best with minimal Level 1 and Level 2 text."/>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53873C-E9A6-4873-B8C0-AD0F6495B8F4}" type="datetimeFigureOut">
              <a:rPr lang="en-US" smtClean="0"/>
              <a:t>9/7/2012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AD8B06C-33C2-44AA-A5A6-7EEB3384ED2B}" type="slidenum">
              <a:rPr lang="en-US" smtClean="0"/>
              <a:t>‹#›</a:t>
            </a:fld>
            <a:endParaRPr lang="en-US" dirty="0"/>
          </a:p>
        </p:txBody>
      </p:sp>
    </p:spTree>
    <p:extLst>
      <p:ext uri="{BB962C8B-B14F-4D97-AF65-F5344CB8AC3E}">
        <p14:creationId xmlns:p14="http://schemas.microsoft.com/office/powerpoint/2010/main" val="12934409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we will start with information specific</a:t>
            </a:r>
            <a:r>
              <a:rPr lang="en-US" baseline="0" dirty="0" smtClean="0"/>
              <a:t> to Habitat for Humanity and our affiliate. Our goal with Habitat for Humanity Chicago South Suburbs is to change lives and strengthen communities.  Hopefully, we will be able to change the lives of some of the people in the room today. </a:t>
            </a:r>
            <a:endParaRPr lang="en-US" dirty="0"/>
          </a:p>
        </p:txBody>
      </p:sp>
      <p:sp>
        <p:nvSpPr>
          <p:cNvPr id="4" name="Slide Number Placeholder 3"/>
          <p:cNvSpPr>
            <a:spLocks noGrp="1"/>
          </p:cNvSpPr>
          <p:nvPr>
            <p:ph type="sldNum" sz="quarter" idx="10"/>
          </p:nvPr>
        </p:nvSpPr>
        <p:spPr/>
        <p:txBody>
          <a:bodyPr/>
          <a:lstStyle/>
          <a:p>
            <a:fld id="{6AD8B06C-33C2-44AA-A5A6-7EEB3384ED2B}" type="slidenum">
              <a:rPr lang="en-US" smtClean="0"/>
              <a:t>1</a:t>
            </a:fld>
            <a:endParaRPr lang="en-US" dirty="0"/>
          </a:p>
        </p:txBody>
      </p:sp>
    </p:spTree>
    <p:extLst>
      <p:ext uri="{BB962C8B-B14F-4D97-AF65-F5344CB8AC3E}">
        <p14:creationId xmlns:p14="http://schemas.microsoft.com/office/powerpoint/2010/main" val="35268979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Stop and Review the actual application.</a:t>
            </a:r>
            <a:endParaRPr lang="en-US" dirty="0"/>
          </a:p>
        </p:txBody>
      </p:sp>
      <p:sp>
        <p:nvSpPr>
          <p:cNvPr id="4" name="Slide Number Placeholder 3"/>
          <p:cNvSpPr>
            <a:spLocks noGrp="1"/>
          </p:cNvSpPr>
          <p:nvPr>
            <p:ph type="sldNum" sz="quarter" idx="10"/>
          </p:nvPr>
        </p:nvSpPr>
        <p:spPr/>
        <p:txBody>
          <a:bodyPr/>
          <a:lstStyle/>
          <a:p>
            <a:fld id="{6AD8B06C-33C2-44AA-A5A6-7EEB3384ED2B}" type="slidenum">
              <a:rPr lang="en-US" smtClean="0"/>
              <a:t>10</a:t>
            </a:fld>
            <a:endParaRPr lang="en-US" dirty="0"/>
          </a:p>
        </p:txBody>
      </p:sp>
    </p:spTree>
    <p:extLst>
      <p:ext uri="{BB962C8B-B14F-4D97-AF65-F5344CB8AC3E}">
        <p14:creationId xmlns:p14="http://schemas.microsoft.com/office/powerpoint/2010/main" val="34205547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Habitat for Humanity International is a non-profit housing ministry that was founded in 1976 from</a:t>
            </a:r>
            <a:r>
              <a:rPr lang="en-US" baseline="0" dirty="0" smtClean="0"/>
              <a:t> a concept developed by </a:t>
            </a:r>
            <a:r>
              <a:rPr lang="en-US" dirty="0" smtClean="0"/>
              <a:t>Millard and Linda Fuller.</a:t>
            </a:r>
            <a:r>
              <a:rPr lang="en-US" baseline="0" dirty="0" smtClean="0"/>
              <a:t>  </a:t>
            </a:r>
            <a:r>
              <a:rPr lang="en-US" dirty="0" smtClean="0"/>
              <a:t>The</a:t>
            </a:r>
            <a:r>
              <a:rPr lang="en-US" baseline="0" dirty="0" smtClean="0"/>
              <a:t> goal of Habitat for Humanity International is to eliminate poverty housing by making homeownership attainable and affordable for low-income families and individuals.  There are multiple</a:t>
            </a:r>
            <a:r>
              <a:rPr lang="en-US" u="none" baseline="0" dirty="0" smtClean="0"/>
              <a:t> </a:t>
            </a:r>
            <a:r>
              <a:rPr lang="en-US" baseline="0" dirty="0" smtClean="0"/>
              <a:t>affiliates all over the world. Habitat for Humanity Chicago South Suburbs is the south suburban local affiliate working to carry out the international mission.   Currently, we are working in partnership with the communities of Lansing and Park Forest.</a:t>
            </a:r>
            <a:endParaRPr lang="en-US" dirty="0"/>
          </a:p>
        </p:txBody>
      </p:sp>
      <p:sp>
        <p:nvSpPr>
          <p:cNvPr id="4" name="Slide Number Placeholder 3"/>
          <p:cNvSpPr>
            <a:spLocks noGrp="1"/>
          </p:cNvSpPr>
          <p:nvPr>
            <p:ph type="sldNum" sz="quarter" idx="10"/>
          </p:nvPr>
        </p:nvSpPr>
        <p:spPr/>
        <p:txBody>
          <a:bodyPr/>
          <a:lstStyle/>
          <a:p>
            <a:fld id="{6AD8B06C-33C2-44AA-A5A6-7EEB3384ED2B}" type="slidenum">
              <a:rPr lang="en-US" smtClean="0"/>
              <a:t>2</a:t>
            </a:fld>
            <a:endParaRPr lang="en-US" dirty="0"/>
          </a:p>
        </p:txBody>
      </p:sp>
    </p:spTree>
    <p:extLst>
      <p:ext uri="{BB962C8B-B14F-4D97-AF65-F5344CB8AC3E}">
        <p14:creationId xmlns:p14="http://schemas.microsoft.com/office/powerpoint/2010/main" val="6038644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HFH</a:t>
            </a:r>
            <a:r>
              <a:rPr lang="en-US" baseline="0" dirty="0" smtClean="0"/>
              <a:t> does not give homes away.  Homeowners pay a 0% interest mortgage. Also, homes are never more than 30% of your gross income.</a:t>
            </a:r>
          </a:p>
          <a:p>
            <a:pPr marL="171450" indent="-171450">
              <a:buFont typeface="Arial" pitchFamily="34" charset="0"/>
              <a:buChar char="•"/>
            </a:pPr>
            <a:r>
              <a:rPr lang="en-US" baseline="0" dirty="0" smtClean="0"/>
              <a:t>Homeowners help to rehab and build their own home and the homes of other people in the program.  They also help the affiliate in other ways by working at the HFHCSS ReStore and speaking or volunteering at various engagements. </a:t>
            </a:r>
          </a:p>
          <a:p>
            <a:pPr marL="171450" indent="-171450">
              <a:buFont typeface="Arial" pitchFamily="34" charset="0"/>
              <a:buChar char="•"/>
            </a:pPr>
            <a:r>
              <a:rPr lang="en-US" baseline="0" dirty="0" smtClean="0"/>
              <a:t>Volunteers come from all over the world to assist HFH.  You will often see volunteers at the various worksites where homes are being rehabbed or built.  Under the supervision of skilled craftsmen, volunteers work diligently allowing the affiliates to keep staff cost low. Volunteers are the heart of the organization.</a:t>
            </a:r>
          </a:p>
          <a:p>
            <a:pPr marL="171450" indent="-171450">
              <a:buFont typeface="Arial" pitchFamily="34" charset="0"/>
              <a:buChar char="•"/>
            </a:pPr>
            <a:r>
              <a:rPr lang="en-US" baseline="0" dirty="0" smtClean="0"/>
              <a:t>Some skilled labor services such as plumbing, roofing, electrical are donated.  Whirlpool also donates new stoves and refrigerators for each of our homes.</a:t>
            </a:r>
          </a:p>
          <a:p>
            <a:pPr marL="171450" indent="-171450">
              <a:buFont typeface="Arial" pitchFamily="34" charset="0"/>
              <a:buChar char="•"/>
            </a:pPr>
            <a:r>
              <a:rPr lang="en-US" baseline="0" dirty="0" smtClean="0"/>
              <a:t>Fundraising is an vital aspect for funding the operation of the organization. Fundraising helps the affiliate to run the office, process required paperwork and continue to seek funds.</a:t>
            </a:r>
            <a:endParaRPr lang="en-US" dirty="0"/>
          </a:p>
        </p:txBody>
      </p:sp>
      <p:sp>
        <p:nvSpPr>
          <p:cNvPr id="4" name="Slide Number Placeholder 3"/>
          <p:cNvSpPr>
            <a:spLocks noGrp="1"/>
          </p:cNvSpPr>
          <p:nvPr>
            <p:ph type="sldNum" sz="quarter" idx="10"/>
          </p:nvPr>
        </p:nvSpPr>
        <p:spPr/>
        <p:txBody>
          <a:bodyPr/>
          <a:lstStyle/>
          <a:p>
            <a:fld id="{6AD8B06C-33C2-44AA-A5A6-7EEB3384ED2B}" type="slidenum">
              <a:rPr lang="en-US" smtClean="0"/>
              <a:t>3</a:t>
            </a:fld>
            <a:endParaRPr lang="en-US" dirty="0"/>
          </a:p>
        </p:txBody>
      </p:sp>
    </p:spTree>
    <p:extLst>
      <p:ext uri="{BB962C8B-B14F-4D97-AF65-F5344CB8AC3E}">
        <p14:creationId xmlns:p14="http://schemas.microsoft.com/office/powerpoint/2010/main" val="7113087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r>
              <a:rPr lang="en-US" dirty="0" smtClean="0"/>
              <a:t>To qualify</a:t>
            </a:r>
            <a:r>
              <a:rPr lang="en-US" baseline="0" dirty="0" smtClean="0"/>
              <a:t> for a home:</a:t>
            </a:r>
            <a:endParaRPr lang="en-US" dirty="0" smtClean="0"/>
          </a:p>
          <a:p>
            <a:pPr marL="171450" indent="-171450">
              <a:buFont typeface="Arial" pitchFamily="34" charset="0"/>
              <a:buChar char="•"/>
            </a:pPr>
            <a:r>
              <a:rPr lang="en-US" dirty="0" smtClean="0"/>
              <a:t>Applicants must meet income requirements </a:t>
            </a:r>
          </a:p>
          <a:p>
            <a:pPr marL="171450" indent="-171450">
              <a:buFont typeface="Arial" pitchFamily="34" charset="0"/>
              <a:buChar char="•"/>
            </a:pPr>
            <a:r>
              <a:rPr lang="en-US" baseline="0" dirty="0" smtClean="0"/>
              <a:t>Must demonstrate steady and consistent employment for a minimum of one year</a:t>
            </a:r>
          </a:p>
          <a:p>
            <a:pPr marL="171450" indent="-171450">
              <a:buFont typeface="Arial" pitchFamily="34" charset="0"/>
              <a:buChar char="•"/>
            </a:pPr>
            <a:r>
              <a:rPr lang="en-US" baseline="0" dirty="0" smtClean="0"/>
              <a:t>Level of debt must not exceed 46% of their gross monthly income (your income before taxes)</a:t>
            </a:r>
          </a:p>
          <a:p>
            <a:pPr marL="171450" indent="-171450">
              <a:buFont typeface="Arial" pitchFamily="34" charset="0"/>
              <a:buChar char="•"/>
            </a:pPr>
            <a:r>
              <a:rPr lang="en-US" dirty="0" smtClean="0"/>
              <a:t>Has demonstrated consistent timely required payments to creditors</a:t>
            </a:r>
          </a:p>
          <a:p>
            <a:pPr marL="171450" indent="-171450">
              <a:buFont typeface="Arial" pitchFamily="34" charset="0"/>
              <a:buChar char="•"/>
            </a:pPr>
            <a:r>
              <a:rPr lang="en-US" dirty="0" smtClean="0"/>
              <a:t>There must be a housing need (housing need will be discussed in</a:t>
            </a:r>
            <a:r>
              <a:rPr lang="en-US" baseline="0" dirty="0" smtClean="0"/>
              <a:t> a future slide)</a:t>
            </a:r>
            <a:endParaRPr lang="en-US" dirty="0"/>
          </a:p>
        </p:txBody>
      </p:sp>
      <p:sp>
        <p:nvSpPr>
          <p:cNvPr id="4" name="Slide Number Placeholder 3"/>
          <p:cNvSpPr>
            <a:spLocks noGrp="1"/>
          </p:cNvSpPr>
          <p:nvPr>
            <p:ph type="sldNum" sz="quarter" idx="10"/>
          </p:nvPr>
        </p:nvSpPr>
        <p:spPr/>
        <p:txBody>
          <a:bodyPr/>
          <a:lstStyle/>
          <a:p>
            <a:fld id="{6AD8B06C-33C2-44AA-A5A6-7EEB3384ED2B}" type="slidenum">
              <a:rPr lang="en-US" smtClean="0"/>
              <a:t>4</a:t>
            </a:fld>
            <a:endParaRPr lang="en-US" dirty="0"/>
          </a:p>
        </p:txBody>
      </p:sp>
    </p:spTree>
    <p:extLst>
      <p:ext uri="{BB962C8B-B14F-4D97-AF65-F5344CB8AC3E}">
        <p14:creationId xmlns:p14="http://schemas.microsoft.com/office/powerpoint/2010/main" val="2958215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Annual income must fall below 80% of the median income guidelines.  For example, if you look at a family of  3.  There income must be between $20,500.00 and $54,600.00.</a:t>
            </a:r>
          </a:p>
          <a:p>
            <a:r>
              <a:rPr lang="en-US" dirty="0" smtClean="0"/>
              <a:t>You must have steady employment</a:t>
            </a:r>
            <a:r>
              <a:rPr lang="en-US" baseline="0" dirty="0" smtClean="0"/>
              <a:t> as demonstrated by one year of consistent employment.  However, when affordability is assessed, your most recent three paycheck stubs will be used.</a:t>
            </a:r>
          </a:p>
          <a:p>
            <a:r>
              <a:rPr lang="en-US" baseline="0" dirty="0" smtClean="0"/>
              <a:t>Additional guidelines may apply upon review.</a:t>
            </a:r>
            <a:endParaRPr lang="en-US" dirty="0"/>
          </a:p>
        </p:txBody>
      </p:sp>
      <p:sp>
        <p:nvSpPr>
          <p:cNvPr id="4" name="Slide Number Placeholder 3"/>
          <p:cNvSpPr>
            <a:spLocks noGrp="1"/>
          </p:cNvSpPr>
          <p:nvPr>
            <p:ph type="sldNum" sz="quarter" idx="10"/>
          </p:nvPr>
        </p:nvSpPr>
        <p:spPr/>
        <p:txBody>
          <a:bodyPr/>
          <a:lstStyle/>
          <a:p>
            <a:fld id="{6AD8B06C-33C2-44AA-A5A6-7EEB3384ED2B}" type="slidenum">
              <a:rPr lang="en-US" smtClean="0"/>
              <a:t>5</a:t>
            </a:fld>
            <a:endParaRPr lang="en-US" dirty="0"/>
          </a:p>
        </p:txBody>
      </p:sp>
    </p:spTree>
    <p:extLst>
      <p:ext uri="{BB962C8B-B14F-4D97-AF65-F5344CB8AC3E}">
        <p14:creationId xmlns:p14="http://schemas.microsoft.com/office/powerpoint/2010/main" val="29582511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Your credit</a:t>
            </a:r>
            <a:r>
              <a:rPr lang="en-US" baseline="0" dirty="0" smtClean="0"/>
              <a:t> score is not a single determinant of your creditworthiness.  We do look at the whole picture but generally speaking a credit score below 525 raises major red flags. Bankruptcies should have been discharged for at least one year.  There should be no liens.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Long-Term debts</a:t>
            </a:r>
            <a:r>
              <a:rPr lang="en-US" baseline="0" dirty="0" smtClean="0"/>
              <a:t> are</a:t>
            </a:r>
            <a:r>
              <a:rPr lang="en-US" dirty="0" smtClean="0"/>
              <a:t>: car</a:t>
            </a:r>
            <a:r>
              <a:rPr lang="en-US" baseline="0" dirty="0" smtClean="0"/>
              <a:t> loans, student loans, credit card debt and other debt contracts.  When we look at debt repayment, we want to see if you have been paying your bills consistently and on time over the last year or so.</a:t>
            </a:r>
            <a:endParaRPr lang="en-US" dirty="0" smtClean="0"/>
          </a:p>
          <a:p>
            <a:endParaRPr lang="en-US" dirty="0"/>
          </a:p>
        </p:txBody>
      </p:sp>
      <p:sp>
        <p:nvSpPr>
          <p:cNvPr id="4" name="Slide Number Placeholder 3"/>
          <p:cNvSpPr>
            <a:spLocks noGrp="1"/>
          </p:cNvSpPr>
          <p:nvPr>
            <p:ph type="sldNum" sz="quarter" idx="10"/>
          </p:nvPr>
        </p:nvSpPr>
        <p:spPr/>
        <p:txBody>
          <a:bodyPr/>
          <a:lstStyle/>
          <a:p>
            <a:fld id="{6AD8B06C-33C2-44AA-A5A6-7EEB3384ED2B}" type="slidenum">
              <a:rPr lang="en-US" smtClean="0"/>
              <a:t>6</a:t>
            </a:fld>
            <a:endParaRPr lang="en-US" dirty="0"/>
          </a:p>
        </p:txBody>
      </p:sp>
    </p:spTree>
    <p:extLst>
      <p:ext uri="{BB962C8B-B14F-4D97-AF65-F5344CB8AC3E}">
        <p14:creationId xmlns:p14="http://schemas.microsoft.com/office/powerpoint/2010/main" val="3409191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Substandard conditions may include: inadequate heating, electricity and water, structurally unsafe conditions, rodent/roach infestation, dangerous</a:t>
            </a:r>
            <a:r>
              <a:rPr lang="en-US" baseline="0" dirty="0" smtClean="0"/>
              <a:t> neighborhoods</a:t>
            </a:r>
          </a:p>
          <a:p>
            <a:pPr marL="171450" indent="-171450">
              <a:buFont typeface="Arial" pitchFamily="34" charset="0"/>
              <a:buChar char="•"/>
            </a:pPr>
            <a:r>
              <a:rPr lang="en-US" baseline="0" dirty="0" smtClean="0"/>
              <a:t>Over-crowdedness is determined by</a:t>
            </a:r>
            <a:r>
              <a:rPr lang="en-US" dirty="0" smtClean="0"/>
              <a:t> number of bedrooms, number of persons in the household, ages and gender of household</a:t>
            </a:r>
            <a:r>
              <a:rPr lang="en-US" baseline="0" dirty="0" smtClean="0"/>
              <a:t> members</a:t>
            </a:r>
            <a:r>
              <a:rPr lang="en-US" dirty="0" smtClean="0"/>
              <a:t> or if the</a:t>
            </a:r>
            <a:r>
              <a:rPr lang="en-US" baseline="0" dirty="0" smtClean="0"/>
              <a:t> applicant’s family is currently living in the home or apartment of someone else.</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Unaffordability is determined if the household spends more than 40% of their monthly income on rent</a:t>
            </a:r>
          </a:p>
          <a:p>
            <a:pPr marL="171450" indent="-171450">
              <a:buFont typeface="Arial" pitchFamily="34" charset="0"/>
              <a:buChar char="•"/>
            </a:pPr>
            <a:r>
              <a:rPr lang="en-US" baseline="0" dirty="0" smtClean="0"/>
              <a:t>Inaccessible housing may be due to disability, homelessness, etc.</a:t>
            </a:r>
          </a:p>
          <a:p>
            <a:endParaRPr lang="en-US" dirty="0"/>
          </a:p>
        </p:txBody>
      </p:sp>
      <p:sp>
        <p:nvSpPr>
          <p:cNvPr id="4" name="Slide Number Placeholder 3"/>
          <p:cNvSpPr>
            <a:spLocks noGrp="1"/>
          </p:cNvSpPr>
          <p:nvPr>
            <p:ph type="sldNum" sz="quarter" idx="10"/>
          </p:nvPr>
        </p:nvSpPr>
        <p:spPr/>
        <p:txBody>
          <a:bodyPr/>
          <a:lstStyle/>
          <a:p>
            <a:fld id="{6AD8B06C-33C2-44AA-A5A6-7EEB3384ED2B}" type="slidenum">
              <a:rPr lang="en-US" smtClean="0"/>
              <a:t>7</a:t>
            </a:fld>
            <a:endParaRPr lang="en-US" dirty="0"/>
          </a:p>
        </p:txBody>
      </p:sp>
    </p:spTree>
    <p:extLst>
      <p:ext uri="{BB962C8B-B14F-4D97-AF65-F5344CB8AC3E}">
        <p14:creationId xmlns:p14="http://schemas.microsoft.com/office/powerpoint/2010/main" val="30361336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Currently</a:t>
            </a:r>
            <a:r>
              <a:rPr lang="en-US" baseline="0" dirty="0" smtClean="0"/>
              <a:t> HFHCSS has a working relationship with Harris bank.  The family must have established an escrow account and make monthly deposits to total $1500.00 by the time of closing. The escrow is used to pay property taxes and home insurance.</a:t>
            </a:r>
          </a:p>
          <a:p>
            <a:pPr marL="171450" indent="-171450">
              <a:buFont typeface="Arial" pitchFamily="34" charset="0"/>
              <a:buChar char="•"/>
            </a:pPr>
            <a:r>
              <a:rPr lang="en-US" baseline="0" dirty="0" smtClean="0"/>
              <a:t>Sweat Equity requirements vary based on the number of applicant adults.  A single adult household is required to complete 400 hours whereas a two adult household has to complete 500 hours.  A two adult household is determined if there are co-applicants. Hours are divided into categories that each have a minimum requirement. Hours can also be attained through the help of family and friends.  There are also opportunities to receive donated hours.  </a:t>
            </a:r>
          </a:p>
          <a:p>
            <a:pPr marL="171450" indent="-171450">
              <a:buFont typeface="Arial" pitchFamily="34" charset="0"/>
              <a:buChar char="•"/>
            </a:pPr>
            <a:r>
              <a:rPr lang="en-US" baseline="0" dirty="0" smtClean="0"/>
              <a:t>When you are accepted into the program, you become a partner family.  You will be assigned a buddy from the Family Development Committee who is a liaison between the family and HFHCSS.  The buddy will help you to keep track of your sweat equity hours, answer any questions about the program or the process and be a resource for you. </a:t>
            </a:r>
          </a:p>
          <a:p>
            <a:endParaRPr lang="en-US" baseline="0" dirty="0" smtClean="0"/>
          </a:p>
        </p:txBody>
      </p:sp>
      <p:sp>
        <p:nvSpPr>
          <p:cNvPr id="4" name="Slide Number Placeholder 3"/>
          <p:cNvSpPr>
            <a:spLocks noGrp="1"/>
          </p:cNvSpPr>
          <p:nvPr>
            <p:ph type="sldNum" sz="quarter" idx="10"/>
          </p:nvPr>
        </p:nvSpPr>
        <p:spPr/>
        <p:txBody>
          <a:bodyPr/>
          <a:lstStyle/>
          <a:p>
            <a:fld id="{6AD8B06C-33C2-44AA-A5A6-7EEB3384ED2B}" type="slidenum">
              <a:rPr lang="en-US" smtClean="0"/>
              <a:t>8</a:t>
            </a:fld>
            <a:endParaRPr lang="en-US" dirty="0"/>
          </a:p>
        </p:txBody>
      </p:sp>
    </p:spTree>
    <p:extLst>
      <p:ext uri="{BB962C8B-B14F-4D97-AF65-F5344CB8AC3E}">
        <p14:creationId xmlns:p14="http://schemas.microsoft.com/office/powerpoint/2010/main" val="3305181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l"/>
            <a:r>
              <a:rPr lang="en-US" baseline="0" dirty="0" smtClean="0"/>
              <a:t>In general, there are six phases to our process from the begin which is the “Qualifying Phase” to the end which is the “Title Transfer Phase”.</a:t>
            </a:r>
          </a:p>
          <a:p>
            <a:pPr lvl="0" algn="l"/>
            <a:r>
              <a:rPr lang="en-US" b="1" baseline="0" dirty="0" smtClean="0"/>
              <a:t>Review Timeline Extensively – Phase by Phase</a:t>
            </a:r>
          </a:p>
        </p:txBody>
      </p:sp>
      <p:sp>
        <p:nvSpPr>
          <p:cNvPr id="4" name="Slide Number Placeholder 3"/>
          <p:cNvSpPr>
            <a:spLocks noGrp="1"/>
          </p:cNvSpPr>
          <p:nvPr>
            <p:ph type="sldNum" sz="quarter" idx="10"/>
          </p:nvPr>
        </p:nvSpPr>
        <p:spPr/>
        <p:txBody>
          <a:bodyPr/>
          <a:lstStyle/>
          <a:p>
            <a:fld id="{6AD8B06C-33C2-44AA-A5A6-7EEB3384ED2B}" type="slidenum">
              <a:rPr lang="en-US" smtClean="0"/>
              <a:t>9</a:t>
            </a:fld>
            <a:endParaRPr lang="en-US" dirty="0"/>
          </a:p>
        </p:txBody>
      </p:sp>
    </p:spTree>
    <p:extLst>
      <p:ext uri="{BB962C8B-B14F-4D97-AF65-F5344CB8AC3E}">
        <p14:creationId xmlns:p14="http://schemas.microsoft.com/office/powerpoint/2010/main" val="21894229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0815F5C-DEF7-4EAB-8207-1ED4E13C9754}" type="datetimeFigureOut">
              <a:rPr lang="en-US" smtClean="0"/>
              <a:t>9/7/2012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810F9E5-8173-4E7C-9429-31CA26A72A79}" type="slidenum">
              <a:rPr lang="en-US" smtClean="0"/>
              <a:t>‹#›</a:t>
            </a:fld>
            <a:endParaRPr lang="en-US" dirty="0"/>
          </a:p>
        </p:txBody>
      </p:sp>
    </p:spTree>
    <p:extLst>
      <p:ext uri="{BB962C8B-B14F-4D97-AF65-F5344CB8AC3E}">
        <p14:creationId xmlns:p14="http://schemas.microsoft.com/office/powerpoint/2010/main" val="13824840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815F5C-DEF7-4EAB-8207-1ED4E13C9754}" type="datetimeFigureOut">
              <a:rPr lang="en-US" smtClean="0"/>
              <a:t>9/7/2012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810F9E5-8173-4E7C-9429-31CA26A72A79}" type="slidenum">
              <a:rPr lang="en-US" smtClean="0"/>
              <a:t>‹#›</a:t>
            </a:fld>
            <a:endParaRPr lang="en-US" dirty="0"/>
          </a:p>
        </p:txBody>
      </p:sp>
    </p:spTree>
    <p:extLst>
      <p:ext uri="{BB962C8B-B14F-4D97-AF65-F5344CB8AC3E}">
        <p14:creationId xmlns:p14="http://schemas.microsoft.com/office/powerpoint/2010/main" val="454988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815F5C-DEF7-4EAB-8207-1ED4E13C9754}" type="datetimeFigureOut">
              <a:rPr lang="en-US" smtClean="0"/>
              <a:t>9/7/2012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810F9E5-8173-4E7C-9429-31CA26A72A79}" type="slidenum">
              <a:rPr lang="en-US" smtClean="0"/>
              <a:t>‹#›</a:t>
            </a:fld>
            <a:endParaRPr lang="en-US" dirty="0"/>
          </a:p>
        </p:txBody>
      </p:sp>
    </p:spTree>
    <p:extLst>
      <p:ext uri="{BB962C8B-B14F-4D97-AF65-F5344CB8AC3E}">
        <p14:creationId xmlns:p14="http://schemas.microsoft.com/office/powerpoint/2010/main" val="1901189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815F5C-DEF7-4EAB-8207-1ED4E13C9754}" type="datetimeFigureOut">
              <a:rPr lang="en-US" smtClean="0"/>
              <a:t>9/7/2012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810F9E5-8173-4E7C-9429-31CA26A72A79}" type="slidenum">
              <a:rPr lang="en-US" smtClean="0"/>
              <a:t>‹#›</a:t>
            </a:fld>
            <a:endParaRPr lang="en-US" dirty="0"/>
          </a:p>
        </p:txBody>
      </p:sp>
    </p:spTree>
    <p:extLst>
      <p:ext uri="{BB962C8B-B14F-4D97-AF65-F5344CB8AC3E}">
        <p14:creationId xmlns:p14="http://schemas.microsoft.com/office/powerpoint/2010/main" val="1904893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815F5C-DEF7-4EAB-8207-1ED4E13C9754}" type="datetimeFigureOut">
              <a:rPr lang="en-US" smtClean="0"/>
              <a:t>9/7/2012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810F9E5-8173-4E7C-9429-31CA26A72A79}" type="slidenum">
              <a:rPr lang="en-US" smtClean="0"/>
              <a:t>‹#›</a:t>
            </a:fld>
            <a:endParaRPr lang="en-US" dirty="0"/>
          </a:p>
        </p:txBody>
      </p:sp>
    </p:spTree>
    <p:extLst>
      <p:ext uri="{BB962C8B-B14F-4D97-AF65-F5344CB8AC3E}">
        <p14:creationId xmlns:p14="http://schemas.microsoft.com/office/powerpoint/2010/main" val="531713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0815F5C-DEF7-4EAB-8207-1ED4E13C9754}" type="datetimeFigureOut">
              <a:rPr lang="en-US" smtClean="0"/>
              <a:t>9/7/2012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810F9E5-8173-4E7C-9429-31CA26A72A79}" type="slidenum">
              <a:rPr lang="en-US" smtClean="0"/>
              <a:t>‹#›</a:t>
            </a:fld>
            <a:endParaRPr lang="en-US" dirty="0"/>
          </a:p>
        </p:txBody>
      </p:sp>
    </p:spTree>
    <p:extLst>
      <p:ext uri="{BB962C8B-B14F-4D97-AF65-F5344CB8AC3E}">
        <p14:creationId xmlns:p14="http://schemas.microsoft.com/office/powerpoint/2010/main" val="814081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0815F5C-DEF7-4EAB-8207-1ED4E13C9754}" type="datetimeFigureOut">
              <a:rPr lang="en-US" smtClean="0"/>
              <a:t>9/7/2012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810F9E5-8173-4E7C-9429-31CA26A72A79}" type="slidenum">
              <a:rPr lang="en-US" smtClean="0"/>
              <a:t>‹#›</a:t>
            </a:fld>
            <a:endParaRPr lang="en-US" dirty="0"/>
          </a:p>
        </p:txBody>
      </p:sp>
    </p:spTree>
    <p:extLst>
      <p:ext uri="{BB962C8B-B14F-4D97-AF65-F5344CB8AC3E}">
        <p14:creationId xmlns:p14="http://schemas.microsoft.com/office/powerpoint/2010/main" val="1015907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0815F5C-DEF7-4EAB-8207-1ED4E13C9754}" type="datetimeFigureOut">
              <a:rPr lang="en-US" smtClean="0"/>
              <a:t>9/7/2012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810F9E5-8173-4E7C-9429-31CA26A72A79}" type="slidenum">
              <a:rPr lang="en-US" smtClean="0"/>
              <a:t>‹#›</a:t>
            </a:fld>
            <a:endParaRPr lang="en-US" dirty="0"/>
          </a:p>
        </p:txBody>
      </p:sp>
    </p:spTree>
    <p:extLst>
      <p:ext uri="{BB962C8B-B14F-4D97-AF65-F5344CB8AC3E}">
        <p14:creationId xmlns:p14="http://schemas.microsoft.com/office/powerpoint/2010/main" val="2015454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815F5C-DEF7-4EAB-8207-1ED4E13C9754}" type="datetimeFigureOut">
              <a:rPr lang="en-US" smtClean="0"/>
              <a:t>9/7/2012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810F9E5-8173-4E7C-9429-31CA26A72A79}" type="slidenum">
              <a:rPr lang="en-US" smtClean="0"/>
              <a:t>‹#›</a:t>
            </a:fld>
            <a:endParaRPr lang="en-US" dirty="0"/>
          </a:p>
        </p:txBody>
      </p:sp>
    </p:spTree>
    <p:extLst>
      <p:ext uri="{BB962C8B-B14F-4D97-AF65-F5344CB8AC3E}">
        <p14:creationId xmlns:p14="http://schemas.microsoft.com/office/powerpoint/2010/main" val="1592078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815F5C-DEF7-4EAB-8207-1ED4E13C9754}" type="datetimeFigureOut">
              <a:rPr lang="en-US" smtClean="0"/>
              <a:t>9/7/2012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810F9E5-8173-4E7C-9429-31CA26A72A79}" type="slidenum">
              <a:rPr lang="en-US" smtClean="0"/>
              <a:t>‹#›</a:t>
            </a:fld>
            <a:endParaRPr lang="en-US" dirty="0"/>
          </a:p>
        </p:txBody>
      </p:sp>
    </p:spTree>
    <p:extLst>
      <p:ext uri="{BB962C8B-B14F-4D97-AF65-F5344CB8AC3E}">
        <p14:creationId xmlns:p14="http://schemas.microsoft.com/office/powerpoint/2010/main" val="3970232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815F5C-DEF7-4EAB-8207-1ED4E13C9754}" type="datetimeFigureOut">
              <a:rPr lang="en-US" smtClean="0"/>
              <a:t>9/7/2012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810F9E5-8173-4E7C-9429-31CA26A72A79}" type="slidenum">
              <a:rPr lang="en-US" smtClean="0"/>
              <a:t>‹#›</a:t>
            </a:fld>
            <a:endParaRPr lang="en-US" dirty="0"/>
          </a:p>
        </p:txBody>
      </p:sp>
    </p:spTree>
    <p:extLst>
      <p:ext uri="{BB962C8B-B14F-4D97-AF65-F5344CB8AC3E}">
        <p14:creationId xmlns:p14="http://schemas.microsoft.com/office/powerpoint/2010/main" val="784298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815F5C-DEF7-4EAB-8207-1ED4E13C9754}" type="datetimeFigureOut">
              <a:rPr lang="en-US" smtClean="0"/>
              <a:t>9/7/2012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10F9E5-8173-4E7C-9429-31CA26A72A79}" type="slidenum">
              <a:rPr lang="en-US" smtClean="0"/>
              <a:t>‹#›</a:t>
            </a:fld>
            <a:endParaRPr lang="en-US" dirty="0"/>
          </a:p>
        </p:txBody>
      </p:sp>
    </p:spTree>
    <p:extLst>
      <p:ext uri="{BB962C8B-B14F-4D97-AF65-F5344CB8AC3E}">
        <p14:creationId xmlns:p14="http://schemas.microsoft.com/office/powerpoint/2010/main" val="315730034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ln>
            <a:solidFill>
              <a:srgbClr val="0070C0"/>
            </a:solidFill>
          </a:ln>
        </p:spPr>
        <p:txBody>
          <a:bodyPr/>
          <a:lstStyle/>
          <a:p>
            <a:r>
              <a:rPr lang="en-US" dirty="0" smtClean="0">
                <a:solidFill>
                  <a:srgbClr val="00B050"/>
                </a:solidFill>
              </a:rPr>
              <a:t>Changing Lives, Strengthening Communities</a:t>
            </a:r>
            <a:endParaRPr lang="en-US" dirty="0">
              <a:solidFill>
                <a:srgbClr val="00B050"/>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1200150"/>
            <a:ext cx="6477000" cy="1924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774766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solidFill>
                  <a:srgbClr val="00B050"/>
                </a:solidFill>
              </a:rPr>
              <a:t>Application Review</a:t>
            </a:r>
            <a:endParaRPr lang="en-US" dirty="0">
              <a:solidFill>
                <a:srgbClr val="00B050"/>
              </a:solidFill>
            </a:endParaRPr>
          </a:p>
        </p:txBody>
      </p:sp>
      <p:pic>
        <p:nvPicPr>
          <p:cNvPr id="1029" name="Picture 5" descr="C:\Users\User\AppData\Local\Microsoft\Windows\Temporary Internet Files\Content.IE5\YGC7VMXM\MC900234134[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67000" y="1447800"/>
            <a:ext cx="3886200" cy="29250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1524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Frequently Asked Questions</a:t>
            </a:r>
            <a:endParaRPr lang="en-US" dirty="0">
              <a:solidFill>
                <a:srgbClr val="00B050"/>
              </a:solidFill>
            </a:endParaRPr>
          </a:p>
        </p:txBody>
      </p:sp>
      <p:sp>
        <p:nvSpPr>
          <p:cNvPr id="3" name="Content Placeholder 2"/>
          <p:cNvSpPr>
            <a:spLocks noGrp="1"/>
          </p:cNvSpPr>
          <p:nvPr>
            <p:ph idx="1"/>
          </p:nvPr>
        </p:nvSpPr>
        <p:spPr>
          <a:xfrm>
            <a:off x="381000" y="1600200"/>
            <a:ext cx="8305800" cy="4648200"/>
          </a:xfrm>
        </p:spPr>
        <p:txBody>
          <a:bodyPr>
            <a:normAutofit fontScale="55000" lnSpcReduction="20000"/>
          </a:bodyPr>
          <a:lstStyle/>
          <a:p>
            <a:pPr marL="514350" indent="-514350">
              <a:buAutoNum type="arabicPeriod"/>
            </a:pPr>
            <a:r>
              <a:rPr lang="en-US" dirty="0" smtClean="0"/>
              <a:t>I lost my home through foreclosure.  Can I still qualify for a Habitat home.</a:t>
            </a:r>
          </a:p>
          <a:p>
            <a:pPr marL="0" indent="0">
              <a:spcBef>
                <a:spcPts val="0"/>
              </a:spcBef>
              <a:buNone/>
            </a:pPr>
            <a:r>
              <a:rPr lang="en-US" dirty="0"/>
              <a:t>	</a:t>
            </a:r>
            <a:r>
              <a:rPr lang="en-US" i="1" dirty="0" smtClean="0">
                <a:solidFill>
                  <a:srgbClr val="00B050"/>
                </a:solidFill>
              </a:rPr>
              <a:t>--Yes.  You must prove that the foreclosure process has been completed and 	then your credit report must meet our guidelines.</a:t>
            </a:r>
          </a:p>
          <a:p>
            <a:pPr marL="0" indent="0">
              <a:spcBef>
                <a:spcPts val="0"/>
              </a:spcBef>
              <a:buNone/>
            </a:pPr>
            <a:endParaRPr lang="en-US" i="1" dirty="0" smtClean="0">
              <a:solidFill>
                <a:schemeClr val="accent1"/>
              </a:solidFill>
            </a:endParaRPr>
          </a:p>
          <a:p>
            <a:pPr marL="514350" indent="-514350">
              <a:spcBef>
                <a:spcPts val="0"/>
              </a:spcBef>
              <a:buAutoNum type="arabicPeriod" startAt="2"/>
            </a:pPr>
            <a:r>
              <a:rPr lang="en-US" dirty="0" smtClean="0"/>
              <a:t>Can I buy the home and then rent it to a tenant?</a:t>
            </a:r>
          </a:p>
          <a:p>
            <a:pPr marL="0" indent="0">
              <a:spcBef>
                <a:spcPts val="0"/>
              </a:spcBef>
              <a:buNone/>
            </a:pPr>
            <a:r>
              <a:rPr lang="en-US" i="1" dirty="0" smtClean="0">
                <a:solidFill>
                  <a:schemeClr val="accent1"/>
                </a:solidFill>
              </a:rPr>
              <a:t>	</a:t>
            </a:r>
            <a:r>
              <a:rPr lang="en-US" i="1" dirty="0" smtClean="0">
                <a:solidFill>
                  <a:srgbClr val="00B050"/>
                </a:solidFill>
              </a:rPr>
              <a:t>--</a:t>
            </a:r>
            <a:r>
              <a:rPr lang="en-US" i="1" dirty="0">
                <a:solidFill>
                  <a:srgbClr val="00B050"/>
                </a:solidFill>
              </a:rPr>
              <a:t>No.  Your mortgage will have provisions </a:t>
            </a:r>
            <a:r>
              <a:rPr lang="en-US" i="1" dirty="0" smtClean="0">
                <a:solidFill>
                  <a:srgbClr val="00B050"/>
                </a:solidFill>
              </a:rPr>
              <a:t>requiring </a:t>
            </a:r>
            <a:r>
              <a:rPr lang="en-US" i="1" dirty="0">
                <a:solidFill>
                  <a:srgbClr val="00B050"/>
                </a:solidFill>
              </a:rPr>
              <a:t>you to be the occupant.  </a:t>
            </a:r>
            <a:r>
              <a:rPr lang="en-US" i="1" dirty="0" smtClean="0">
                <a:solidFill>
                  <a:srgbClr val="00B050"/>
                </a:solidFill>
              </a:rPr>
              <a:t>	This would </a:t>
            </a:r>
            <a:r>
              <a:rPr lang="en-US" i="1" dirty="0">
                <a:solidFill>
                  <a:srgbClr val="00B050"/>
                </a:solidFill>
              </a:rPr>
              <a:t>be a violation of your mortgage and </a:t>
            </a:r>
            <a:r>
              <a:rPr lang="en-US" i="1" dirty="0" smtClean="0">
                <a:solidFill>
                  <a:srgbClr val="00B050"/>
                </a:solidFill>
              </a:rPr>
              <a:t>the house would be 	foreclosed</a:t>
            </a:r>
            <a:r>
              <a:rPr lang="en-US" i="1" dirty="0">
                <a:solidFill>
                  <a:srgbClr val="00B050"/>
                </a:solidFill>
              </a:rPr>
              <a:t>.</a:t>
            </a:r>
          </a:p>
          <a:p>
            <a:pPr marL="0" indent="0">
              <a:spcBef>
                <a:spcPts val="0"/>
              </a:spcBef>
              <a:buNone/>
            </a:pPr>
            <a:endParaRPr lang="en-US" dirty="0" smtClean="0"/>
          </a:p>
          <a:p>
            <a:pPr marL="514350" indent="-514350">
              <a:spcBef>
                <a:spcPts val="0"/>
              </a:spcBef>
              <a:buAutoNum type="arabicPeriod" startAt="3"/>
            </a:pPr>
            <a:r>
              <a:rPr lang="en-US" dirty="0" smtClean="0"/>
              <a:t>Can I purchase a home if I have had a bankruptcy?</a:t>
            </a:r>
          </a:p>
          <a:p>
            <a:pPr marL="0" indent="0">
              <a:spcBef>
                <a:spcPts val="0"/>
              </a:spcBef>
              <a:buNone/>
            </a:pPr>
            <a:r>
              <a:rPr lang="en-US" i="1" dirty="0" smtClean="0">
                <a:solidFill>
                  <a:schemeClr val="accent1"/>
                </a:solidFill>
              </a:rPr>
              <a:t>	</a:t>
            </a:r>
            <a:r>
              <a:rPr lang="en-US" i="1" dirty="0" smtClean="0">
                <a:solidFill>
                  <a:srgbClr val="00B050"/>
                </a:solidFill>
              </a:rPr>
              <a:t>--</a:t>
            </a:r>
            <a:r>
              <a:rPr lang="en-US" i="1" dirty="0">
                <a:solidFill>
                  <a:srgbClr val="00B050"/>
                </a:solidFill>
              </a:rPr>
              <a:t>Yes.  </a:t>
            </a:r>
            <a:r>
              <a:rPr lang="en-US" i="1" dirty="0" smtClean="0">
                <a:solidFill>
                  <a:srgbClr val="00B050"/>
                </a:solidFill>
              </a:rPr>
              <a:t>Your bankruptcy must have been discharged for one year and you must 	demonstrate responsible financial management since the discharge. </a:t>
            </a:r>
            <a:endParaRPr lang="en-US" i="1" dirty="0">
              <a:solidFill>
                <a:srgbClr val="00B050"/>
              </a:solidFill>
            </a:endParaRPr>
          </a:p>
          <a:p>
            <a:pPr marL="0" indent="0">
              <a:spcBef>
                <a:spcPts val="0"/>
              </a:spcBef>
              <a:buNone/>
            </a:pPr>
            <a:endParaRPr lang="en-US" dirty="0" smtClean="0"/>
          </a:p>
          <a:p>
            <a:pPr marL="0" indent="0">
              <a:spcBef>
                <a:spcPts val="0"/>
              </a:spcBef>
              <a:buNone/>
            </a:pPr>
            <a:r>
              <a:rPr lang="en-US" dirty="0" smtClean="0"/>
              <a:t>4.     What types of homes does Habitat have for families to purchase?</a:t>
            </a:r>
          </a:p>
          <a:p>
            <a:pPr marL="0" indent="0">
              <a:spcBef>
                <a:spcPts val="0"/>
              </a:spcBef>
              <a:buNone/>
            </a:pPr>
            <a:r>
              <a:rPr lang="en-US" i="1" dirty="0" smtClean="0">
                <a:solidFill>
                  <a:schemeClr val="accent1"/>
                </a:solidFill>
              </a:rPr>
              <a:t>	</a:t>
            </a:r>
            <a:r>
              <a:rPr lang="en-US" i="1" dirty="0" smtClean="0">
                <a:solidFill>
                  <a:srgbClr val="00B050"/>
                </a:solidFill>
              </a:rPr>
              <a:t>--HFHCSS has simple decent homes. Currently we are only working to rehab 	homes.  Our job is to bring the homes up to code and make sure they are 	structurally safe. We do not build garages or finish basements.  Our inventory 	of home come in a variety of sizes and designs.  The size of home for which 	your family will qualify is based on your household size and inventory.</a:t>
            </a:r>
            <a:endParaRPr lang="en-US" i="1" dirty="0">
              <a:solidFill>
                <a:srgbClr val="00B050"/>
              </a:solidFill>
            </a:endParaRPr>
          </a:p>
          <a:p>
            <a:pPr marL="0" indent="0">
              <a:spcBef>
                <a:spcPts val="0"/>
              </a:spcBef>
              <a:buNone/>
            </a:pPr>
            <a:r>
              <a:rPr lang="en-US" dirty="0"/>
              <a:t>	</a:t>
            </a:r>
          </a:p>
          <a:p>
            <a:pPr marL="0" indent="0">
              <a:spcBef>
                <a:spcPts val="0"/>
              </a:spcBef>
              <a:buNone/>
            </a:pPr>
            <a:endParaRPr lang="en-US" dirty="0"/>
          </a:p>
        </p:txBody>
      </p:sp>
    </p:spTree>
    <p:extLst>
      <p:ext uri="{BB962C8B-B14F-4D97-AF65-F5344CB8AC3E}">
        <p14:creationId xmlns:p14="http://schemas.microsoft.com/office/powerpoint/2010/main" val="4288379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About HFH</a:t>
            </a:r>
            <a:endParaRPr lang="en-US" dirty="0">
              <a:solidFill>
                <a:srgbClr val="00B050"/>
              </a:solidFill>
            </a:endParaRPr>
          </a:p>
        </p:txBody>
      </p:sp>
      <p:sp>
        <p:nvSpPr>
          <p:cNvPr id="3" name="Content Placeholder 2"/>
          <p:cNvSpPr>
            <a:spLocks noGrp="1"/>
          </p:cNvSpPr>
          <p:nvPr>
            <p:ph idx="1"/>
          </p:nvPr>
        </p:nvSpPr>
        <p:spPr>
          <a:xfrm>
            <a:off x="457200" y="1219200"/>
            <a:ext cx="8229600" cy="5105400"/>
          </a:xfrm>
        </p:spPr>
        <p:txBody>
          <a:bodyPr>
            <a:normAutofit/>
          </a:bodyPr>
          <a:lstStyle/>
          <a:p>
            <a:pPr marL="0" indent="0">
              <a:buNone/>
            </a:pPr>
            <a:r>
              <a:rPr lang="en-US" sz="2600" dirty="0" smtClean="0"/>
              <a:t>Habitat for Humanity is an international  ecumenical Christian non-profit organization that seeks to eliminate poverty housing by making simple decent housing affordable for all. The Habitat for Humanity Chicago South Suburbs (HFHCSS) affiliate was founded in 1988 to carry out the international mission on a more local level – in the south suburbs.   Since our beginning, we have helped 48 families to acquire the dream of homeownership through rehabbing or building simple decent homes.  We currently have homes in the following communities:</a:t>
            </a:r>
          </a:p>
        </p:txBody>
      </p:sp>
      <p:graphicFrame>
        <p:nvGraphicFramePr>
          <p:cNvPr id="4" name="Table 3"/>
          <p:cNvGraphicFramePr>
            <a:graphicFrameLocks noGrp="1"/>
          </p:cNvGraphicFramePr>
          <p:nvPr>
            <p:extLst>
              <p:ext uri="{D42A27DB-BD31-4B8C-83A1-F6EECF244321}">
                <p14:modId xmlns:p14="http://schemas.microsoft.com/office/powerpoint/2010/main" val="248987093"/>
              </p:ext>
            </p:extLst>
          </p:nvPr>
        </p:nvGraphicFramePr>
        <p:xfrm>
          <a:off x="1524000" y="5334000"/>
          <a:ext cx="6096000" cy="1107440"/>
        </p:xfrm>
        <a:graphic>
          <a:graphicData uri="http://schemas.openxmlformats.org/drawingml/2006/table">
            <a:tbl>
              <a:tblPr firstRow="1" bandRow="1">
                <a:tableStyleId>{5C22544A-7EE6-4342-B048-85BDC9FD1C3A}</a:tableStyleId>
              </a:tblPr>
              <a:tblGrid>
                <a:gridCol w="3048000"/>
                <a:gridCol w="3048000"/>
              </a:tblGrid>
              <a:tr h="137160">
                <a:tc>
                  <a:txBody>
                    <a:bodyPr/>
                    <a:lstStyle/>
                    <a:p>
                      <a:pPr algn="ctr"/>
                      <a:r>
                        <a:rPr lang="en-US" dirty="0" smtClean="0">
                          <a:solidFill>
                            <a:schemeClr val="bg1"/>
                          </a:solidFill>
                        </a:rPr>
                        <a:t>Chicago</a:t>
                      </a:r>
                      <a:r>
                        <a:rPr lang="en-US" baseline="0" dirty="0" smtClean="0">
                          <a:solidFill>
                            <a:schemeClr val="bg1"/>
                          </a:solidFill>
                        </a:rPr>
                        <a:t> Heights</a:t>
                      </a:r>
                      <a:endParaRPr lang="en-US" dirty="0">
                        <a:solidFill>
                          <a:schemeClr val="bg1"/>
                        </a:solidFill>
                      </a:endParaRPr>
                    </a:p>
                  </a:txBody>
                  <a:tcPr>
                    <a:solidFill>
                      <a:schemeClr val="accent3">
                        <a:lumMod val="40000"/>
                        <a:lumOff val="60000"/>
                      </a:schemeClr>
                    </a:solidFill>
                  </a:tcPr>
                </a:tc>
                <a:tc>
                  <a:txBody>
                    <a:bodyPr/>
                    <a:lstStyle/>
                    <a:p>
                      <a:pPr algn="ctr"/>
                      <a:r>
                        <a:rPr lang="en-US" dirty="0" smtClean="0">
                          <a:solidFill>
                            <a:schemeClr val="bg1"/>
                          </a:solidFill>
                        </a:rPr>
                        <a:t>Park</a:t>
                      </a:r>
                      <a:r>
                        <a:rPr lang="en-US" baseline="0" dirty="0" smtClean="0">
                          <a:solidFill>
                            <a:schemeClr val="bg1"/>
                          </a:solidFill>
                        </a:rPr>
                        <a:t> Forest</a:t>
                      </a:r>
                      <a:endParaRPr lang="en-US" dirty="0">
                        <a:solidFill>
                          <a:schemeClr val="bg1"/>
                        </a:solidFill>
                      </a:endParaRPr>
                    </a:p>
                  </a:txBody>
                  <a:tcPr>
                    <a:solidFill>
                      <a:schemeClr val="accent3">
                        <a:lumMod val="40000"/>
                        <a:lumOff val="60000"/>
                      </a:schemeClr>
                    </a:solidFill>
                  </a:tcPr>
                </a:tc>
              </a:tr>
              <a:tr h="370840">
                <a:tc>
                  <a:txBody>
                    <a:bodyPr/>
                    <a:lstStyle/>
                    <a:p>
                      <a:pPr algn="ctr"/>
                      <a:r>
                        <a:rPr lang="en-US" b="1" dirty="0" smtClean="0"/>
                        <a:t>Lansing</a:t>
                      </a:r>
                      <a:endParaRPr lang="en-US" b="1" dirty="0"/>
                    </a:p>
                  </a:txBody>
                  <a:tcPr>
                    <a:solidFill>
                      <a:schemeClr val="accent3">
                        <a:lumMod val="40000"/>
                        <a:lumOff val="60000"/>
                      </a:schemeClr>
                    </a:solidFill>
                  </a:tcPr>
                </a:tc>
                <a:tc>
                  <a:txBody>
                    <a:bodyPr/>
                    <a:lstStyle/>
                    <a:p>
                      <a:pPr algn="ctr"/>
                      <a:r>
                        <a:rPr lang="en-US" b="1" dirty="0" smtClean="0"/>
                        <a:t>Harvey</a:t>
                      </a:r>
                      <a:endParaRPr lang="en-US" b="1" dirty="0"/>
                    </a:p>
                  </a:txBody>
                  <a:tcPr>
                    <a:solidFill>
                      <a:schemeClr val="accent3">
                        <a:lumMod val="40000"/>
                        <a:lumOff val="60000"/>
                      </a:schemeClr>
                    </a:solidFill>
                  </a:tcPr>
                </a:tc>
              </a:tr>
              <a:tr h="370840">
                <a:tc>
                  <a:txBody>
                    <a:bodyPr/>
                    <a:lstStyle/>
                    <a:p>
                      <a:pPr algn="ctr"/>
                      <a:r>
                        <a:rPr lang="en-US" b="1" dirty="0" err="1" smtClean="0"/>
                        <a:t>Dixmoor</a:t>
                      </a:r>
                      <a:endParaRPr lang="en-US" b="1" dirty="0"/>
                    </a:p>
                  </a:txBody>
                  <a:tcPr>
                    <a:solidFill>
                      <a:schemeClr val="accent3">
                        <a:lumMod val="40000"/>
                        <a:lumOff val="60000"/>
                      </a:schemeClr>
                    </a:solidFill>
                  </a:tcPr>
                </a:tc>
                <a:tc>
                  <a:txBody>
                    <a:bodyPr/>
                    <a:lstStyle/>
                    <a:p>
                      <a:pPr algn="ctr"/>
                      <a:r>
                        <a:rPr lang="en-US" b="1" dirty="0" smtClean="0"/>
                        <a:t>Riverdale</a:t>
                      </a:r>
                      <a:endParaRPr lang="en-US" b="1" dirty="0"/>
                    </a:p>
                  </a:txBody>
                  <a:tcPr>
                    <a:solidFill>
                      <a:schemeClr val="accent3">
                        <a:lumMod val="40000"/>
                        <a:lumOff val="60000"/>
                      </a:schemeClr>
                    </a:solidFill>
                  </a:tcPr>
                </a:tc>
              </a:tr>
            </a:tbl>
          </a:graphicData>
        </a:graphic>
      </p:graphicFrame>
    </p:spTree>
    <p:extLst>
      <p:ext uri="{BB962C8B-B14F-4D97-AF65-F5344CB8AC3E}">
        <p14:creationId xmlns:p14="http://schemas.microsoft.com/office/powerpoint/2010/main" val="3480869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B050"/>
                </a:solidFill>
              </a:rPr>
              <a:t>How Does HFH Make Homes Affordable?</a:t>
            </a:r>
            <a:endParaRPr lang="en-US" dirty="0">
              <a:solidFill>
                <a:srgbClr val="00B050"/>
              </a:solidFill>
            </a:endParaRPr>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There are five aspects of HFHI concept that make homeownership affordable:</a:t>
            </a:r>
          </a:p>
          <a:p>
            <a:r>
              <a:rPr lang="en-US" dirty="0" smtClean="0"/>
              <a:t>Interest Free Mortgages</a:t>
            </a:r>
          </a:p>
          <a:p>
            <a:r>
              <a:rPr lang="en-US" dirty="0" smtClean="0"/>
              <a:t>Initial payment cap at 30% of Gross Monthly Income (GMI)</a:t>
            </a:r>
          </a:p>
          <a:p>
            <a:r>
              <a:rPr lang="en-US" dirty="0" smtClean="0"/>
              <a:t>Sweat Equity</a:t>
            </a:r>
          </a:p>
          <a:p>
            <a:r>
              <a:rPr lang="en-US" dirty="0" smtClean="0"/>
              <a:t>Volunteers</a:t>
            </a:r>
          </a:p>
          <a:p>
            <a:r>
              <a:rPr lang="en-US" dirty="0" smtClean="0"/>
              <a:t>Donations </a:t>
            </a:r>
          </a:p>
          <a:p>
            <a:r>
              <a:rPr lang="en-US" dirty="0" smtClean="0"/>
              <a:t>Fundraising</a:t>
            </a:r>
            <a:endParaRPr lang="en-US" dirty="0"/>
          </a:p>
        </p:txBody>
      </p:sp>
    </p:spTree>
    <p:extLst>
      <p:ext uri="{BB962C8B-B14F-4D97-AF65-F5344CB8AC3E}">
        <p14:creationId xmlns:p14="http://schemas.microsoft.com/office/powerpoint/2010/main" val="909862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B050"/>
                </a:solidFill>
              </a:rPr>
              <a:t>What is Needed to Qualify for a Home?</a:t>
            </a:r>
            <a:endParaRPr lang="en-US" dirty="0">
              <a:solidFill>
                <a:srgbClr val="00B050"/>
              </a:solidFill>
            </a:endParaRPr>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The following criteria is used to determine eligibility for a HFHCSS home:</a:t>
            </a:r>
          </a:p>
          <a:p>
            <a:r>
              <a:rPr lang="en-US" dirty="0" smtClean="0"/>
              <a:t>Applicants must be able to afford a house</a:t>
            </a:r>
          </a:p>
          <a:p>
            <a:pPr lvl="1"/>
            <a:r>
              <a:rPr lang="en-US" dirty="0" smtClean="0"/>
              <a:t>Income </a:t>
            </a:r>
          </a:p>
          <a:p>
            <a:pPr lvl="1"/>
            <a:r>
              <a:rPr lang="en-US" dirty="0" smtClean="0"/>
              <a:t>Stability of employment</a:t>
            </a:r>
          </a:p>
          <a:p>
            <a:r>
              <a:rPr lang="en-US" dirty="0" smtClean="0"/>
              <a:t>Applicant must be credit worthy</a:t>
            </a:r>
          </a:p>
          <a:p>
            <a:pPr lvl="1"/>
            <a:r>
              <a:rPr lang="en-US" dirty="0" smtClean="0"/>
              <a:t>Indebtedness</a:t>
            </a:r>
          </a:p>
          <a:p>
            <a:pPr lvl="1"/>
            <a:r>
              <a:rPr lang="en-US" dirty="0" smtClean="0"/>
              <a:t>History of credit payments</a:t>
            </a:r>
          </a:p>
          <a:p>
            <a:r>
              <a:rPr lang="en-US" dirty="0" smtClean="0"/>
              <a:t>There must be a housing need </a:t>
            </a:r>
          </a:p>
          <a:p>
            <a:r>
              <a:rPr lang="en-US" dirty="0" smtClean="0"/>
              <a:t>Applicants must demonstrate a willingness to partner</a:t>
            </a:r>
          </a:p>
        </p:txBody>
      </p:sp>
    </p:spTree>
    <p:extLst>
      <p:ext uri="{BB962C8B-B14F-4D97-AF65-F5344CB8AC3E}">
        <p14:creationId xmlns:p14="http://schemas.microsoft.com/office/powerpoint/2010/main" val="4137277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How Is Affordability Determined? </a:t>
            </a:r>
            <a:endParaRPr lang="en-US" dirty="0">
              <a:solidFill>
                <a:srgbClr val="00B050"/>
              </a:solidFill>
            </a:endParaRPr>
          </a:p>
        </p:txBody>
      </p:sp>
      <p:sp>
        <p:nvSpPr>
          <p:cNvPr id="3" name="Content Placeholder 2"/>
          <p:cNvSpPr>
            <a:spLocks noGrp="1"/>
          </p:cNvSpPr>
          <p:nvPr>
            <p:ph idx="1"/>
          </p:nvPr>
        </p:nvSpPr>
        <p:spPr/>
        <p:txBody>
          <a:bodyPr/>
          <a:lstStyle/>
          <a:p>
            <a:r>
              <a:rPr lang="en-US" dirty="0" smtClean="0"/>
              <a:t>Annual income must fall below 80%</a:t>
            </a:r>
            <a:r>
              <a:rPr lang="en-US" dirty="0" smtClean="0">
                <a:solidFill>
                  <a:srgbClr val="0070C0"/>
                </a:solidFill>
              </a:rPr>
              <a:t> </a:t>
            </a:r>
            <a:r>
              <a:rPr lang="en-US" dirty="0" smtClean="0"/>
              <a:t>of the median income guidelines:</a:t>
            </a:r>
          </a:p>
          <a:p>
            <a:pPr marL="0" indent="0" algn="ctr">
              <a:buNone/>
            </a:pPr>
            <a:endParaRPr lang="en-US" dirty="0" smtClean="0"/>
          </a:p>
          <a:p>
            <a:endParaRPr lang="en-US" dirty="0" smtClean="0"/>
          </a:p>
          <a:p>
            <a:pPr marL="0" indent="0">
              <a:buNone/>
            </a:pPr>
            <a:endParaRPr lang="en-US" dirty="0"/>
          </a:p>
          <a:p>
            <a:r>
              <a:rPr lang="en-US" dirty="0" smtClean="0"/>
              <a:t>Applicant must have steady employment as demonstrated by one year of consistent employment</a:t>
            </a:r>
          </a:p>
        </p:txBody>
      </p:sp>
      <p:graphicFrame>
        <p:nvGraphicFramePr>
          <p:cNvPr id="4" name="Table 3"/>
          <p:cNvGraphicFramePr>
            <a:graphicFrameLocks noGrp="1"/>
          </p:cNvGraphicFramePr>
          <p:nvPr>
            <p:extLst>
              <p:ext uri="{D42A27DB-BD31-4B8C-83A1-F6EECF244321}">
                <p14:modId xmlns:p14="http://schemas.microsoft.com/office/powerpoint/2010/main" val="1961222289"/>
              </p:ext>
            </p:extLst>
          </p:nvPr>
        </p:nvGraphicFramePr>
        <p:xfrm>
          <a:off x="2362200" y="2743200"/>
          <a:ext cx="4354830" cy="1508760"/>
        </p:xfrm>
        <a:graphic>
          <a:graphicData uri="http://schemas.openxmlformats.org/drawingml/2006/table">
            <a:tbl>
              <a:tblPr firstRow="1" firstCol="1" bandRow="1">
                <a:tableStyleId>{5C22544A-7EE6-4342-B048-85BDC9FD1C3A}</a:tableStyleId>
              </a:tblPr>
              <a:tblGrid>
                <a:gridCol w="1268730"/>
                <a:gridCol w="1543050"/>
                <a:gridCol w="1543050"/>
              </a:tblGrid>
              <a:tr h="0">
                <a:tc>
                  <a:txBody>
                    <a:bodyPr/>
                    <a:lstStyle/>
                    <a:p>
                      <a:pPr marL="0" marR="0" algn="ctr">
                        <a:spcBef>
                          <a:spcPts val="0"/>
                        </a:spcBef>
                        <a:spcAft>
                          <a:spcPts val="0"/>
                        </a:spcAft>
                      </a:pPr>
                      <a:r>
                        <a:rPr lang="en-US" sz="1100" kern="1400" dirty="0">
                          <a:effectLst/>
                        </a:rPr>
                        <a:t>Household Size:</a:t>
                      </a:r>
                      <a:endParaRPr lang="en-US" sz="1000" kern="1400" dirty="0">
                        <a:solidFill>
                          <a:srgbClr val="000000"/>
                        </a:solidFill>
                        <a:effectLst/>
                        <a:latin typeface="Times New Roman"/>
                        <a:ea typeface="Times New Roman"/>
                        <a:cs typeface="Times New Roman"/>
                      </a:endParaRPr>
                    </a:p>
                  </a:txBody>
                  <a:tcPr marL="68580" marR="68580" marT="0" marB="0"/>
                </a:tc>
                <a:tc>
                  <a:txBody>
                    <a:bodyPr/>
                    <a:lstStyle/>
                    <a:p>
                      <a:pPr marL="0" marR="0" algn="ctr">
                        <a:spcBef>
                          <a:spcPts val="0"/>
                        </a:spcBef>
                        <a:spcAft>
                          <a:spcPts val="0"/>
                        </a:spcAft>
                      </a:pPr>
                      <a:r>
                        <a:rPr lang="en-US" sz="1100" kern="1400">
                          <a:effectLst/>
                        </a:rPr>
                        <a:t>Minimum Income</a:t>
                      </a:r>
                      <a:endParaRPr lang="en-US" sz="1000" kern="1400">
                        <a:solidFill>
                          <a:srgbClr val="000000"/>
                        </a:solidFill>
                        <a:effectLst/>
                        <a:latin typeface="Times New Roman"/>
                        <a:ea typeface="Times New Roman"/>
                        <a:cs typeface="Times New Roman"/>
                      </a:endParaRPr>
                    </a:p>
                  </a:txBody>
                  <a:tcPr marL="68580" marR="68580" marT="0" marB="0"/>
                </a:tc>
                <a:tc>
                  <a:txBody>
                    <a:bodyPr/>
                    <a:lstStyle/>
                    <a:p>
                      <a:pPr marL="0" marR="0" algn="ctr">
                        <a:spcBef>
                          <a:spcPts val="0"/>
                        </a:spcBef>
                        <a:spcAft>
                          <a:spcPts val="0"/>
                        </a:spcAft>
                      </a:pPr>
                      <a:r>
                        <a:rPr lang="en-US" sz="1100" kern="1400">
                          <a:effectLst/>
                        </a:rPr>
                        <a:t>Maximum Income</a:t>
                      </a:r>
                      <a:endParaRPr lang="en-US" sz="1000" kern="1400">
                        <a:solidFill>
                          <a:srgbClr val="000000"/>
                        </a:solidFill>
                        <a:effectLst/>
                        <a:latin typeface="Times New Roman"/>
                        <a:ea typeface="Times New Roman"/>
                        <a:cs typeface="Times New Roman"/>
                      </a:endParaRPr>
                    </a:p>
                  </a:txBody>
                  <a:tcPr marL="68580" marR="68580" marT="0" marB="0"/>
                </a:tc>
              </a:tr>
              <a:tr h="0">
                <a:tc>
                  <a:txBody>
                    <a:bodyPr/>
                    <a:lstStyle/>
                    <a:p>
                      <a:pPr marL="0" marR="0" algn="ctr">
                        <a:spcBef>
                          <a:spcPts val="0"/>
                        </a:spcBef>
                        <a:spcAft>
                          <a:spcPts val="0"/>
                        </a:spcAft>
                      </a:pPr>
                      <a:r>
                        <a:rPr lang="en-US" sz="1100" kern="1400" dirty="0">
                          <a:effectLst/>
                        </a:rPr>
                        <a:t>Family of 1:</a:t>
                      </a:r>
                      <a:endParaRPr lang="en-US" sz="1000" kern="1400" dirty="0">
                        <a:effectLst/>
                      </a:endParaRPr>
                    </a:p>
                    <a:p>
                      <a:pPr marL="0" marR="0" algn="ctr">
                        <a:spcBef>
                          <a:spcPts val="0"/>
                        </a:spcBef>
                        <a:spcAft>
                          <a:spcPts val="0"/>
                        </a:spcAft>
                      </a:pPr>
                      <a:r>
                        <a:rPr lang="en-US" sz="1100" kern="1400" dirty="0">
                          <a:effectLst/>
                        </a:rPr>
                        <a:t>Family of 2:</a:t>
                      </a:r>
                      <a:endParaRPr lang="en-US" sz="1000" kern="1400" dirty="0">
                        <a:effectLst/>
                      </a:endParaRPr>
                    </a:p>
                    <a:p>
                      <a:pPr marL="0" marR="0" algn="ctr">
                        <a:spcBef>
                          <a:spcPts val="0"/>
                        </a:spcBef>
                        <a:spcAft>
                          <a:spcPts val="0"/>
                        </a:spcAft>
                      </a:pPr>
                      <a:r>
                        <a:rPr lang="en-US" sz="1100" kern="1400" dirty="0">
                          <a:effectLst/>
                        </a:rPr>
                        <a:t>Family of 3:</a:t>
                      </a:r>
                      <a:endParaRPr lang="en-US" sz="1000" kern="1400" dirty="0">
                        <a:effectLst/>
                      </a:endParaRPr>
                    </a:p>
                    <a:p>
                      <a:pPr marL="0" marR="0" algn="ctr">
                        <a:spcBef>
                          <a:spcPts val="0"/>
                        </a:spcBef>
                        <a:spcAft>
                          <a:spcPts val="0"/>
                        </a:spcAft>
                      </a:pPr>
                      <a:r>
                        <a:rPr lang="en-US" sz="1100" kern="1400" dirty="0">
                          <a:effectLst/>
                        </a:rPr>
                        <a:t>Family of 4:</a:t>
                      </a:r>
                      <a:endParaRPr lang="en-US" sz="1000" kern="1400" dirty="0">
                        <a:effectLst/>
                      </a:endParaRPr>
                    </a:p>
                    <a:p>
                      <a:pPr marL="0" marR="0" algn="ctr">
                        <a:spcBef>
                          <a:spcPts val="0"/>
                        </a:spcBef>
                        <a:spcAft>
                          <a:spcPts val="0"/>
                        </a:spcAft>
                      </a:pPr>
                      <a:r>
                        <a:rPr lang="en-US" sz="1100" kern="1400" dirty="0">
                          <a:effectLst/>
                        </a:rPr>
                        <a:t>Family of 5:</a:t>
                      </a:r>
                      <a:endParaRPr lang="en-US" sz="1000" kern="1400" dirty="0">
                        <a:effectLst/>
                      </a:endParaRPr>
                    </a:p>
                    <a:p>
                      <a:pPr marL="0" marR="0" algn="ctr">
                        <a:spcBef>
                          <a:spcPts val="0"/>
                        </a:spcBef>
                        <a:spcAft>
                          <a:spcPts val="0"/>
                        </a:spcAft>
                      </a:pPr>
                      <a:r>
                        <a:rPr lang="en-US" sz="1100" kern="1400" dirty="0">
                          <a:effectLst/>
                        </a:rPr>
                        <a:t>Family of 6:</a:t>
                      </a:r>
                      <a:endParaRPr lang="en-US" sz="1000" kern="1400" dirty="0">
                        <a:effectLst/>
                      </a:endParaRPr>
                    </a:p>
                    <a:p>
                      <a:pPr marL="0" marR="0" algn="ctr">
                        <a:spcBef>
                          <a:spcPts val="0"/>
                        </a:spcBef>
                        <a:spcAft>
                          <a:spcPts val="0"/>
                        </a:spcAft>
                      </a:pPr>
                      <a:r>
                        <a:rPr lang="en-US" sz="1100" kern="1400" dirty="0">
                          <a:effectLst/>
                        </a:rPr>
                        <a:t>Family of 7:</a:t>
                      </a:r>
                      <a:endParaRPr lang="en-US" sz="1000" kern="1400" dirty="0">
                        <a:effectLst/>
                      </a:endParaRPr>
                    </a:p>
                    <a:p>
                      <a:pPr marL="0" marR="0" algn="ctr">
                        <a:spcBef>
                          <a:spcPts val="0"/>
                        </a:spcBef>
                        <a:spcAft>
                          <a:spcPts val="0"/>
                        </a:spcAft>
                      </a:pPr>
                      <a:r>
                        <a:rPr lang="en-US" sz="1100" kern="1400" dirty="0">
                          <a:effectLst/>
                        </a:rPr>
                        <a:t>Family of 8:</a:t>
                      </a:r>
                      <a:endParaRPr lang="en-US" sz="1000" kern="1400" dirty="0">
                        <a:solidFill>
                          <a:srgbClr val="000000"/>
                        </a:solidFill>
                        <a:effectLst/>
                        <a:latin typeface="Times New Roman"/>
                        <a:ea typeface="Times New Roman"/>
                        <a:cs typeface="Times New Roman"/>
                      </a:endParaRPr>
                    </a:p>
                  </a:txBody>
                  <a:tcPr marL="68580" marR="68580" marT="0" marB="0"/>
                </a:tc>
                <a:tc>
                  <a:txBody>
                    <a:bodyPr/>
                    <a:lstStyle/>
                    <a:p>
                      <a:pPr marL="0" marR="0" algn="ctr">
                        <a:spcBef>
                          <a:spcPts val="0"/>
                        </a:spcBef>
                        <a:spcAft>
                          <a:spcPts val="0"/>
                        </a:spcAft>
                      </a:pPr>
                      <a:r>
                        <a:rPr lang="en-US" sz="1100" kern="1400">
                          <a:effectLst/>
                        </a:rPr>
                        <a:t>$15,950.00</a:t>
                      </a:r>
                      <a:endParaRPr lang="en-US" sz="1000" kern="1400">
                        <a:effectLst/>
                      </a:endParaRPr>
                    </a:p>
                    <a:p>
                      <a:pPr marL="0" marR="0" algn="ctr">
                        <a:spcBef>
                          <a:spcPts val="0"/>
                        </a:spcBef>
                        <a:spcAft>
                          <a:spcPts val="0"/>
                        </a:spcAft>
                      </a:pPr>
                      <a:r>
                        <a:rPr lang="en-US" sz="1100" kern="1400">
                          <a:effectLst/>
                        </a:rPr>
                        <a:t>$18,200.00</a:t>
                      </a:r>
                      <a:endParaRPr lang="en-US" sz="1000" kern="1400">
                        <a:effectLst/>
                      </a:endParaRPr>
                    </a:p>
                    <a:p>
                      <a:pPr marL="0" marR="0" algn="ctr">
                        <a:spcBef>
                          <a:spcPts val="0"/>
                        </a:spcBef>
                        <a:spcAft>
                          <a:spcPts val="0"/>
                        </a:spcAft>
                      </a:pPr>
                      <a:r>
                        <a:rPr lang="en-US" sz="1100" kern="1400">
                          <a:effectLst/>
                        </a:rPr>
                        <a:t>$20,500.00</a:t>
                      </a:r>
                      <a:endParaRPr lang="en-US" sz="1000" kern="1400">
                        <a:effectLst/>
                      </a:endParaRPr>
                    </a:p>
                    <a:p>
                      <a:pPr marL="0" marR="0" algn="ctr">
                        <a:spcBef>
                          <a:spcPts val="0"/>
                        </a:spcBef>
                        <a:spcAft>
                          <a:spcPts val="0"/>
                        </a:spcAft>
                      </a:pPr>
                      <a:r>
                        <a:rPr lang="en-US" sz="1100" kern="1400">
                          <a:effectLst/>
                        </a:rPr>
                        <a:t>$22,750.00</a:t>
                      </a:r>
                      <a:endParaRPr lang="en-US" sz="1000" kern="1400">
                        <a:effectLst/>
                      </a:endParaRPr>
                    </a:p>
                    <a:p>
                      <a:pPr marL="0" marR="0" algn="ctr">
                        <a:spcBef>
                          <a:spcPts val="0"/>
                        </a:spcBef>
                        <a:spcAft>
                          <a:spcPts val="0"/>
                        </a:spcAft>
                      </a:pPr>
                      <a:r>
                        <a:rPr lang="en-US" sz="1100" kern="1400">
                          <a:effectLst/>
                        </a:rPr>
                        <a:t>$24,600.00</a:t>
                      </a:r>
                      <a:endParaRPr lang="en-US" sz="1000" kern="1400">
                        <a:effectLst/>
                      </a:endParaRPr>
                    </a:p>
                    <a:p>
                      <a:pPr marL="0" marR="0" algn="ctr">
                        <a:spcBef>
                          <a:spcPts val="0"/>
                        </a:spcBef>
                        <a:spcAft>
                          <a:spcPts val="0"/>
                        </a:spcAft>
                      </a:pPr>
                      <a:r>
                        <a:rPr lang="en-US" sz="1100" kern="1400">
                          <a:effectLst/>
                        </a:rPr>
                        <a:t>$26,400.00</a:t>
                      </a:r>
                      <a:endParaRPr lang="en-US" sz="1000" kern="1400">
                        <a:effectLst/>
                      </a:endParaRPr>
                    </a:p>
                    <a:p>
                      <a:pPr marL="0" marR="0" algn="ctr">
                        <a:spcBef>
                          <a:spcPts val="0"/>
                        </a:spcBef>
                        <a:spcAft>
                          <a:spcPts val="0"/>
                        </a:spcAft>
                      </a:pPr>
                      <a:r>
                        <a:rPr lang="en-US" sz="1100" kern="1400">
                          <a:effectLst/>
                        </a:rPr>
                        <a:t>$28,250.00</a:t>
                      </a:r>
                      <a:endParaRPr lang="en-US" sz="1000" kern="1400">
                        <a:effectLst/>
                      </a:endParaRPr>
                    </a:p>
                    <a:p>
                      <a:pPr marL="0" marR="0" algn="ctr">
                        <a:spcBef>
                          <a:spcPts val="0"/>
                        </a:spcBef>
                        <a:spcAft>
                          <a:spcPts val="0"/>
                        </a:spcAft>
                      </a:pPr>
                      <a:r>
                        <a:rPr lang="en-US" sz="1100" kern="1400">
                          <a:effectLst/>
                        </a:rPr>
                        <a:t>$30,050.00</a:t>
                      </a:r>
                      <a:endParaRPr lang="en-US" sz="1000" kern="1400">
                        <a:solidFill>
                          <a:srgbClr val="000000"/>
                        </a:solidFill>
                        <a:effectLst/>
                        <a:latin typeface="Times New Roman"/>
                        <a:ea typeface="Times New Roman"/>
                        <a:cs typeface="Times New Roman"/>
                      </a:endParaRPr>
                    </a:p>
                  </a:txBody>
                  <a:tcPr marL="68580" marR="68580" marT="0" marB="0"/>
                </a:tc>
                <a:tc>
                  <a:txBody>
                    <a:bodyPr/>
                    <a:lstStyle/>
                    <a:p>
                      <a:pPr marL="0" marR="0" algn="ctr">
                        <a:spcBef>
                          <a:spcPts val="0"/>
                        </a:spcBef>
                        <a:spcAft>
                          <a:spcPts val="0"/>
                        </a:spcAft>
                      </a:pPr>
                      <a:r>
                        <a:rPr lang="en-US" sz="1100" kern="1400" dirty="0">
                          <a:effectLst/>
                        </a:rPr>
                        <a:t>$42,500.00</a:t>
                      </a:r>
                      <a:endParaRPr lang="en-US" sz="1000" kern="1400" dirty="0">
                        <a:effectLst/>
                      </a:endParaRPr>
                    </a:p>
                    <a:p>
                      <a:pPr marL="0" marR="0" algn="ctr">
                        <a:spcBef>
                          <a:spcPts val="0"/>
                        </a:spcBef>
                        <a:spcAft>
                          <a:spcPts val="0"/>
                        </a:spcAft>
                      </a:pPr>
                      <a:r>
                        <a:rPr lang="en-US" sz="1100" kern="1400" dirty="0">
                          <a:effectLst/>
                        </a:rPr>
                        <a:t>$48,550.00</a:t>
                      </a:r>
                      <a:endParaRPr lang="en-US" sz="1000" kern="1400" dirty="0">
                        <a:effectLst/>
                      </a:endParaRPr>
                    </a:p>
                    <a:p>
                      <a:pPr marL="0" marR="0" algn="ctr">
                        <a:spcBef>
                          <a:spcPts val="0"/>
                        </a:spcBef>
                        <a:spcAft>
                          <a:spcPts val="0"/>
                        </a:spcAft>
                      </a:pPr>
                      <a:r>
                        <a:rPr lang="en-US" sz="1100" kern="1400" dirty="0">
                          <a:effectLst/>
                        </a:rPr>
                        <a:t>$54,600.00</a:t>
                      </a:r>
                      <a:endParaRPr lang="en-US" sz="1000" kern="1400" dirty="0">
                        <a:effectLst/>
                      </a:endParaRPr>
                    </a:p>
                    <a:p>
                      <a:pPr marL="0" marR="0" algn="ctr">
                        <a:spcBef>
                          <a:spcPts val="0"/>
                        </a:spcBef>
                        <a:spcAft>
                          <a:spcPts val="0"/>
                        </a:spcAft>
                      </a:pPr>
                      <a:r>
                        <a:rPr lang="en-US" sz="1100" kern="1400" dirty="0">
                          <a:effectLst/>
                        </a:rPr>
                        <a:t>$60,650.00</a:t>
                      </a:r>
                      <a:endParaRPr lang="en-US" sz="1000" kern="1400" dirty="0">
                        <a:effectLst/>
                      </a:endParaRPr>
                    </a:p>
                    <a:p>
                      <a:pPr marL="0" marR="0" algn="ctr">
                        <a:spcBef>
                          <a:spcPts val="0"/>
                        </a:spcBef>
                        <a:spcAft>
                          <a:spcPts val="0"/>
                        </a:spcAft>
                      </a:pPr>
                      <a:r>
                        <a:rPr lang="en-US" sz="1100" kern="1400" dirty="0">
                          <a:effectLst/>
                        </a:rPr>
                        <a:t>$65,550.00</a:t>
                      </a:r>
                      <a:endParaRPr lang="en-US" sz="1000" kern="1400" dirty="0">
                        <a:effectLst/>
                      </a:endParaRPr>
                    </a:p>
                    <a:p>
                      <a:pPr marL="0" marR="0" algn="ctr">
                        <a:spcBef>
                          <a:spcPts val="0"/>
                        </a:spcBef>
                        <a:spcAft>
                          <a:spcPts val="0"/>
                        </a:spcAft>
                      </a:pPr>
                      <a:r>
                        <a:rPr lang="en-US" sz="1100" kern="1400" dirty="0">
                          <a:effectLst/>
                        </a:rPr>
                        <a:t>$70,400.00</a:t>
                      </a:r>
                      <a:endParaRPr lang="en-US" sz="1000" kern="1400" dirty="0">
                        <a:effectLst/>
                      </a:endParaRPr>
                    </a:p>
                    <a:p>
                      <a:pPr marL="0" marR="0" algn="ctr">
                        <a:spcBef>
                          <a:spcPts val="0"/>
                        </a:spcBef>
                        <a:spcAft>
                          <a:spcPts val="0"/>
                        </a:spcAft>
                      </a:pPr>
                      <a:r>
                        <a:rPr lang="en-US" sz="1100" kern="1400" dirty="0">
                          <a:effectLst/>
                        </a:rPr>
                        <a:t>$75,250.00</a:t>
                      </a:r>
                      <a:endParaRPr lang="en-US" sz="1000" kern="1400" dirty="0">
                        <a:effectLst/>
                      </a:endParaRPr>
                    </a:p>
                    <a:p>
                      <a:pPr marL="0" marR="0" algn="ctr">
                        <a:spcBef>
                          <a:spcPts val="0"/>
                        </a:spcBef>
                        <a:spcAft>
                          <a:spcPts val="0"/>
                        </a:spcAft>
                      </a:pPr>
                      <a:r>
                        <a:rPr lang="en-US" sz="1100" kern="1400" dirty="0">
                          <a:effectLst/>
                        </a:rPr>
                        <a:t>$80,100.00</a:t>
                      </a:r>
                      <a:endParaRPr lang="en-US" sz="1000" kern="1400" dirty="0">
                        <a:solidFill>
                          <a:srgbClr val="000000"/>
                        </a:solidFill>
                        <a:effectLst/>
                        <a:latin typeface="Times New Roman"/>
                        <a:ea typeface="Times New Roman"/>
                        <a:cs typeface="Times New Roman"/>
                      </a:endParaRPr>
                    </a:p>
                  </a:txBody>
                  <a:tcPr marL="68580" marR="68580" marT="0" marB="0"/>
                </a:tc>
              </a:tr>
            </a:tbl>
          </a:graphicData>
        </a:graphic>
      </p:graphicFrame>
    </p:spTree>
    <p:extLst>
      <p:ext uri="{BB962C8B-B14F-4D97-AF65-F5344CB8AC3E}">
        <p14:creationId xmlns:p14="http://schemas.microsoft.com/office/powerpoint/2010/main" val="2541466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B050"/>
                </a:solidFill>
              </a:rPr>
              <a:t>How Is Creditworthiness Determined?</a:t>
            </a:r>
            <a:endParaRPr lang="en-US" dirty="0">
              <a:solidFill>
                <a:srgbClr val="00B050"/>
              </a:solidFill>
            </a:endParaRPr>
          </a:p>
        </p:txBody>
      </p:sp>
      <p:sp>
        <p:nvSpPr>
          <p:cNvPr id="3" name="Content Placeholder 2"/>
          <p:cNvSpPr>
            <a:spLocks noGrp="1"/>
          </p:cNvSpPr>
          <p:nvPr>
            <p:ph idx="1"/>
          </p:nvPr>
        </p:nvSpPr>
        <p:spPr/>
        <p:txBody>
          <a:bodyPr/>
          <a:lstStyle/>
          <a:p>
            <a:pPr marL="0" indent="0">
              <a:buNone/>
            </a:pPr>
            <a:r>
              <a:rPr lang="en-US" dirty="0" smtClean="0"/>
              <a:t>A credit report is obtained as part of the application process.  The following factors are reviewed:</a:t>
            </a:r>
          </a:p>
          <a:p>
            <a:r>
              <a:rPr lang="en-US" dirty="0" smtClean="0"/>
              <a:t>Applicant’s credit score</a:t>
            </a:r>
          </a:p>
          <a:p>
            <a:r>
              <a:rPr lang="en-US" dirty="0" smtClean="0"/>
              <a:t>Applicant’s indebtedness; long-term debt can not exceed 46% of the gross yearly income</a:t>
            </a:r>
          </a:p>
          <a:p>
            <a:r>
              <a:rPr lang="en-US" dirty="0" smtClean="0"/>
              <a:t>Applicant’s history of debt repayment</a:t>
            </a:r>
          </a:p>
          <a:p>
            <a:endParaRPr lang="en-US" dirty="0" smtClean="0"/>
          </a:p>
          <a:p>
            <a:endParaRPr lang="en-US" dirty="0"/>
          </a:p>
        </p:txBody>
      </p:sp>
    </p:spTree>
    <p:extLst>
      <p:ext uri="{BB962C8B-B14F-4D97-AF65-F5344CB8AC3E}">
        <p14:creationId xmlns:p14="http://schemas.microsoft.com/office/powerpoint/2010/main" val="20370009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How Is Housing Need Determined?</a:t>
            </a:r>
            <a:endParaRPr lang="en-US" dirty="0">
              <a:solidFill>
                <a:srgbClr val="00B050"/>
              </a:solidFill>
            </a:endParaRPr>
          </a:p>
        </p:txBody>
      </p:sp>
      <p:sp>
        <p:nvSpPr>
          <p:cNvPr id="3" name="Content Placeholder 2"/>
          <p:cNvSpPr>
            <a:spLocks noGrp="1"/>
          </p:cNvSpPr>
          <p:nvPr>
            <p:ph idx="1"/>
          </p:nvPr>
        </p:nvSpPr>
        <p:spPr/>
        <p:txBody>
          <a:bodyPr/>
          <a:lstStyle/>
          <a:p>
            <a:pPr marL="0" indent="0">
              <a:buNone/>
            </a:pPr>
            <a:r>
              <a:rPr lang="en-US" dirty="0" smtClean="0"/>
              <a:t>Housing need is shown if a household’s current living situation meets any of the following conditions:</a:t>
            </a:r>
          </a:p>
          <a:p>
            <a:pPr lvl="1"/>
            <a:r>
              <a:rPr lang="en-US" dirty="0" smtClean="0"/>
              <a:t>Substandard</a:t>
            </a:r>
            <a:endParaRPr lang="en-US" dirty="0"/>
          </a:p>
          <a:p>
            <a:pPr lvl="1"/>
            <a:r>
              <a:rPr lang="en-US" dirty="0" smtClean="0"/>
              <a:t>Overcrowded</a:t>
            </a:r>
          </a:p>
          <a:p>
            <a:pPr lvl="1"/>
            <a:r>
              <a:rPr lang="en-US" dirty="0" smtClean="0"/>
              <a:t>Unaffordable </a:t>
            </a:r>
          </a:p>
          <a:p>
            <a:pPr lvl="1"/>
            <a:r>
              <a:rPr lang="en-US" dirty="0" smtClean="0"/>
              <a:t>Inaccessible housing</a:t>
            </a:r>
          </a:p>
          <a:p>
            <a:pPr marL="457200" lvl="1" indent="0">
              <a:buNone/>
            </a:pPr>
            <a:endParaRPr lang="en-US" dirty="0"/>
          </a:p>
        </p:txBody>
      </p:sp>
    </p:spTree>
    <p:extLst>
      <p:ext uri="{BB962C8B-B14F-4D97-AF65-F5344CB8AC3E}">
        <p14:creationId xmlns:p14="http://schemas.microsoft.com/office/powerpoint/2010/main" val="36338650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What Is Willingness to Participate?</a:t>
            </a:r>
            <a:endParaRPr lang="en-US" dirty="0">
              <a:solidFill>
                <a:srgbClr val="00B050"/>
              </a:solidFill>
            </a:endParaRPr>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Applicants must be willing to comply with the requirements of the program. Program requirements:</a:t>
            </a:r>
          </a:p>
          <a:p>
            <a:r>
              <a:rPr lang="en-US" dirty="0" smtClean="0"/>
              <a:t>Establish escrow account and make monthly deposits in account determined by HFHCSS </a:t>
            </a:r>
          </a:p>
          <a:p>
            <a:r>
              <a:rPr lang="en-US" dirty="0" smtClean="0"/>
              <a:t>Fulfill sweat equity hours by category</a:t>
            </a:r>
          </a:p>
          <a:p>
            <a:pPr lvl="1"/>
            <a:r>
              <a:rPr lang="en-US" dirty="0" smtClean="0"/>
              <a:t>Hours for a household with a single adult is 400 hours; monthly minimum of 20 hours</a:t>
            </a:r>
          </a:p>
          <a:p>
            <a:pPr lvl="1"/>
            <a:r>
              <a:rPr lang="en-US" dirty="0" smtClean="0"/>
              <a:t>Hours for a household with two adults is 500 hours; monthly minimum of 25 hours</a:t>
            </a:r>
          </a:p>
          <a:p>
            <a:r>
              <a:rPr lang="en-US" dirty="0" smtClean="0"/>
              <a:t>Maintain monthly communication with your HFHCSS buddy</a:t>
            </a:r>
          </a:p>
          <a:p>
            <a:r>
              <a:rPr lang="en-US" dirty="0" smtClean="0"/>
              <a:t>Participate in budget and home management programs</a:t>
            </a:r>
          </a:p>
          <a:p>
            <a:pPr lvl="1"/>
            <a:endParaRPr lang="en-US" dirty="0"/>
          </a:p>
        </p:txBody>
      </p:sp>
    </p:spTree>
    <p:extLst>
      <p:ext uri="{BB962C8B-B14F-4D97-AF65-F5344CB8AC3E}">
        <p14:creationId xmlns:p14="http://schemas.microsoft.com/office/powerpoint/2010/main" val="9292302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Quick View Timeline</a:t>
            </a:r>
            <a:endParaRPr lang="en-US" dirty="0">
              <a:solidFill>
                <a:srgbClr val="00B05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91464237"/>
              </p:ext>
            </p:extLst>
          </p:nvPr>
        </p:nvGraphicFramePr>
        <p:xfrm>
          <a:off x="457200" y="1371600"/>
          <a:ext cx="8229600" cy="114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356079889"/>
              </p:ext>
            </p:extLst>
          </p:nvPr>
        </p:nvGraphicFramePr>
        <p:xfrm>
          <a:off x="533400" y="2895600"/>
          <a:ext cx="8229600" cy="3519458"/>
        </p:xfrm>
        <a:graphic>
          <a:graphicData uri="http://schemas.openxmlformats.org/drawingml/2006/table">
            <a:tbl>
              <a:tblPr firstRow="1" bandRow="1">
                <a:tableStyleId>{073A0DAA-6AF3-43AB-8588-CEC1D06C72B9}</a:tableStyleId>
              </a:tblPr>
              <a:tblGrid>
                <a:gridCol w="1333500"/>
                <a:gridCol w="1333500"/>
                <a:gridCol w="1333500"/>
                <a:gridCol w="1333500"/>
                <a:gridCol w="1333500"/>
                <a:gridCol w="1562100"/>
              </a:tblGrid>
              <a:tr h="503903">
                <a:tc>
                  <a:txBody>
                    <a:bodyPr/>
                    <a:lstStyle/>
                    <a:p>
                      <a:pPr algn="ctr"/>
                      <a:r>
                        <a:rPr lang="en-US" sz="1400" dirty="0" smtClean="0"/>
                        <a:t>Qualifying Phase </a:t>
                      </a:r>
                      <a:endParaRPr lang="en-US" sz="1400" dirty="0"/>
                    </a:p>
                  </a:txBody>
                  <a:tcPr/>
                </a:tc>
                <a:tc>
                  <a:txBody>
                    <a:bodyPr/>
                    <a:lstStyle/>
                    <a:p>
                      <a:pPr algn="ctr"/>
                      <a:r>
                        <a:rPr lang="en-US" sz="1400" dirty="0" smtClean="0"/>
                        <a:t>Sweat Equity Phase </a:t>
                      </a:r>
                      <a:endParaRPr lang="en-US" sz="1400" dirty="0"/>
                    </a:p>
                  </a:txBody>
                  <a:tcPr/>
                </a:tc>
                <a:tc>
                  <a:txBody>
                    <a:bodyPr/>
                    <a:lstStyle/>
                    <a:p>
                      <a:pPr algn="ctr"/>
                      <a:r>
                        <a:rPr lang="en-US" sz="1400" dirty="0" smtClean="0"/>
                        <a:t>Dedication Phase</a:t>
                      </a:r>
                      <a:endParaRPr lang="en-US" sz="1400" dirty="0"/>
                    </a:p>
                  </a:txBody>
                  <a:tcPr/>
                </a:tc>
                <a:tc>
                  <a:txBody>
                    <a:bodyPr/>
                    <a:lstStyle/>
                    <a:p>
                      <a:pPr algn="ctr"/>
                      <a:r>
                        <a:rPr lang="en-US" sz="1400" dirty="0" smtClean="0"/>
                        <a:t>Closing Phase</a:t>
                      </a:r>
                      <a:endParaRPr lang="en-US" sz="1400" dirty="0"/>
                    </a:p>
                  </a:txBody>
                  <a:tcPr/>
                </a:tc>
                <a:tc>
                  <a:txBody>
                    <a:bodyPr/>
                    <a:lstStyle/>
                    <a:p>
                      <a:pPr algn="ctr"/>
                      <a:r>
                        <a:rPr lang="en-US" sz="1400" dirty="0" smtClean="0"/>
                        <a:t>Mortgage Payment Phase</a:t>
                      </a:r>
                      <a:endParaRPr lang="en-US" sz="1400" dirty="0"/>
                    </a:p>
                  </a:txBody>
                  <a:tcPr/>
                </a:tc>
                <a:tc>
                  <a:txBody>
                    <a:bodyPr/>
                    <a:lstStyle/>
                    <a:p>
                      <a:pPr algn="ctr"/>
                      <a:r>
                        <a:rPr lang="en-US" sz="1400" dirty="0" smtClean="0"/>
                        <a:t>Title Transfer Phase</a:t>
                      </a:r>
                      <a:endParaRPr lang="en-US" sz="1400" dirty="0"/>
                    </a:p>
                  </a:txBody>
                  <a:tcPr/>
                </a:tc>
              </a:tr>
              <a:tr h="3001298">
                <a:tc>
                  <a:txBody>
                    <a:bodyPr/>
                    <a:lstStyle/>
                    <a:p>
                      <a:pPr marL="171450" lvl="0" indent="-171450" algn="l">
                        <a:buFont typeface="Arial" pitchFamily="34" charset="0"/>
                        <a:buChar char="•"/>
                      </a:pPr>
                      <a:r>
                        <a:rPr lang="en-US" sz="1100" dirty="0" smtClean="0"/>
                        <a:t>Attend Orientation  Submit A Completed                       Application</a:t>
                      </a:r>
                    </a:p>
                    <a:p>
                      <a:pPr marL="171450" lvl="0" indent="-171450" algn="l">
                        <a:buFont typeface="Arial" pitchFamily="34" charset="0"/>
                        <a:buChar char="•"/>
                      </a:pPr>
                      <a:r>
                        <a:rPr lang="en-US" sz="1100" dirty="0" smtClean="0"/>
                        <a:t>Office  and Committee Review</a:t>
                      </a:r>
                    </a:p>
                    <a:p>
                      <a:pPr marL="171450" lvl="0" indent="-171450" algn="l">
                        <a:buFont typeface="Arial" pitchFamily="34" charset="0"/>
                        <a:buChar char="•"/>
                      </a:pPr>
                      <a:r>
                        <a:rPr lang="en-US" sz="1100" dirty="0" smtClean="0"/>
                        <a:t>Be Available for Home visit</a:t>
                      </a:r>
                    </a:p>
                    <a:p>
                      <a:endParaRPr lang="en-US" sz="1200" dirty="0"/>
                    </a:p>
                  </a:txBody>
                  <a:tcPr/>
                </a:tc>
                <a:tc>
                  <a:txBody>
                    <a:bodyPr/>
                    <a:lstStyle/>
                    <a:p>
                      <a:pPr marL="171450" lvl="0" indent="-171450" algn="l">
                        <a:buFont typeface="Arial" pitchFamily="34" charset="0"/>
                        <a:buChar char="•"/>
                      </a:pPr>
                      <a:r>
                        <a:rPr lang="en-US" sz="1100" dirty="0" smtClean="0"/>
                        <a:t>Comply with HFHCSS Program Requirements</a:t>
                      </a:r>
                    </a:p>
                    <a:p>
                      <a:pPr marL="171450" lvl="0" indent="-171450" algn="l">
                        <a:buFont typeface="Arial" pitchFamily="34" charset="0"/>
                        <a:buChar char="•"/>
                      </a:pPr>
                      <a:r>
                        <a:rPr lang="en-US" sz="1100" dirty="0" smtClean="0"/>
                        <a:t>Fulfill Sweat Equity Hours</a:t>
                      </a:r>
                    </a:p>
                    <a:p>
                      <a:pPr marL="171450" lvl="0" indent="-171450" algn="l">
                        <a:buFont typeface="Arial" pitchFamily="34" charset="0"/>
                        <a:buChar char="•"/>
                      </a:pPr>
                      <a:r>
                        <a:rPr lang="en-US" sz="1100" dirty="0" smtClean="0"/>
                        <a:t>Maintain Communication with Buddy</a:t>
                      </a:r>
                    </a:p>
                    <a:p>
                      <a:pPr marL="171450" lvl="0" indent="-171450" algn="l">
                        <a:buFont typeface="Arial" pitchFamily="34" charset="0"/>
                        <a:buChar char="•"/>
                      </a:pPr>
                      <a:r>
                        <a:rPr lang="en-US" sz="1100" dirty="0" smtClean="0"/>
                        <a:t>Establish escrow account and make monthly deposits</a:t>
                      </a:r>
                    </a:p>
                    <a:p>
                      <a:pPr marL="171450" lvl="0" indent="-171450" algn="l">
                        <a:buFont typeface="Arial" pitchFamily="34" charset="0"/>
                        <a:buChar char="•"/>
                      </a:pPr>
                      <a:r>
                        <a:rPr lang="en-US" sz="1100" dirty="0" smtClean="0"/>
                        <a:t>Participate in budget and home management programs</a:t>
                      </a:r>
                    </a:p>
                  </a:txBody>
                  <a:tcPr/>
                </a:tc>
                <a:tc>
                  <a:txBody>
                    <a:bodyPr/>
                    <a:lstStyle/>
                    <a:p>
                      <a:pPr marL="171450" indent="-171450">
                        <a:buFont typeface="Arial" pitchFamily="34" charset="0"/>
                        <a:buChar char="•"/>
                      </a:pPr>
                      <a:r>
                        <a:rPr lang="en-US" sz="1100" dirty="0" smtClean="0"/>
                        <a:t>Provide HFHCSS</a:t>
                      </a:r>
                      <a:r>
                        <a:rPr lang="en-US" sz="1100" baseline="0" dirty="0" smtClean="0"/>
                        <a:t> with guest list</a:t>
                      </a:r>
                    </a:p>
                    <a:p>
                      <a:pPr marL="171450" indent="-171450">
                        <a:buFont typeface="Arial" pitchFamily="34" charset="0"/>
                        <a:buChar char="•"/>
                      </a:pPr>
                      <a:r>
                        <a:rPr lang="en-US" sz="1100" baseline="0" dirty="0" smtClean="0"/>
                        <a:t>Make sure house is clean and set-up for the dedication</a:t>
                      </a:r>
                    </a:p>
                    <a:p>
                      <a:pPr marL="171450" indent="-171450">
                        <a:buFont typeface="Arial" pitchFamily="34" charset="0"/>
                        <a:buChar char="•"/>
                      </a:pPr>
                      <a:r>
                        <a:rPr lang="en-US" sz="1100" baseline="0" dirty="0" smtClean="0"/>
                        <a:t>Invite pastor or clergy person to bless home</a:t>
                      </a:r>
                      <a:endParaRPr lang="en-US" sz="1100" dirty="0"/>
                    </a:p>
                  </a:txBody>
                  <a:tcPr/>
                </a:tc>
                <a:tc>
                  <a:txBody>
                    <a:bodyPr/>
                    <a:lstStyle/>
                    <a:p>
                      <a:pPr marL="171450" indent="-171450">
                        <a:buFont typeface="Arial" pitchFamily="34" charset="0"/>
                        <a:buChar char="•"/>
                      </a:pPr>
                      <a:r>
                        <a:rPr lang="en-US" sz="1100" dirty="0" smtClean="0"/>
                        <a:t>Provide payment from escrow for closing</a:t>
                      </a:r>
                    </a:p>
                    <a:p>
                      <a:pPr marL="171450" indent="-171450">
                        <a:buFont typeface="Arial" pitchFamily="34" charset="0"/>
                        <a:buChar char="•"/>
                      </a:pPr>
                      <a:r>
                        <a:rPr lang="en-US" sz="1100" dirty="0" smtClean="0"/>
                        <a:t>Attend closing</a:t>
                      </a:r>
                    </a:p>
                    <a:p>
                      <a:pPr marL="171450" indent="-171450">
                        <a:buFont typeface="Arial" pitchFamily="34" charset="0"/>
                        <a:buChar char="•"/>
                      </a:pPr>
                      <a:r>
                        <a:rPr lang="en-US" sz="1100" dirty="0" smtClean="0"/>
                        <a:t>Review and sign closing documents</a:t>
                      </a:r>
                    </a:p>
                    <a:p>
                      <a:pPr marL="171450" indent="-171450">
                        <a:buFont typeface="Arial" pitchFamily="34" charset="0"/>
                        <a:buChar char="•"/>
                      </a:pPr>
                      <a:r>
                        <a:rPr lang="en-US" sz="1100" dirty="0" smtClean="0"/>
                        <a:t>Review delinquency/foreclosure policies  </a:t>
                      </a:r>
                      <a:endParaRPr lang="en-US" sz="1100" dirty="0"/>
                    </a:p>
                  </a:txBody>
                  <a:tcPr/>
                </a:tc>
                <a:tc>
                  <a:txBody>
                    <a:bodyPr/>
                    <a:lstStyle/>
                    <a:p>
                      <a:pPr marL="171450" indent="-171450">
                        <a:buFont typeface="Arial" pitchFamily="34" charset="0"/>
                        <a:buChar char="•"/>
                      </a:pPr>
                      <a:r>
                        <a:rPr lang="en-US" sz="1100" dirty="0" smtClean="0"/>
                        <a:t>Make on time and full mortgage</a:t>
                      </a:r>
                      <a:r>
                        <a:rPr lang="en-US" sz="1100" baseline="0" dirty="0" smtClean="0"/>
                        <a:t> payments monthly to Harris Bank</a:t>
                      </a:r>
                      <a:endParaRPr lang="en-US" sz="1100" dirty="0"/>
                    </a:p>
                  </a:txBody>
                  <a:tcPr/>
                </a:tc>
                <a:tc>
                  <a:txBody>
                    <a:bodyPr/>
                    <a:lstStyle/>
                    <a:p>
                      <a:pPr marL="171450" indent="-171450">
                        <a:buFont typeface="Arial" pitchFamily="34" charset="0"/>
                        <a:buChar char="•"/>
                      </a:pPr>
                      <a:r>
                        <a:rPr lang="en-US" sz="1100" dirty="0" smtClean="0"/>
                        <a:t>Receive title transfer</a:t>
                      </a:r>
                    </a:p>
                    <a:p>
                      <a:pPr marL="171450" indent="-171450">
                        <a:buFont typeface="Arial" pitchFamily="34" charset="0"/>
                        <a:buChar char="•"/>
                      </a:pPr>
                      <a:r>
                        <a:rPr lang="en-US" sz="1100" dirty="0" smtClean="0"/>
                        <a:t>Close escrow account</a:t>
                      </a:r>
                    </a:p>
                    <a:p>
                      <a:pPr marL="171450" indent="-171450">
                        <a:buFont typeface="Arial" pitchFamily="34" charset="0"/>
                        <a:buChar char="•"/>
                      </a:pPr>
                      <a:r>
                        <a:rPr lang="en-US" sz="1100" dirty="0" smtClean="0"/>
                        <a:t>Pay and maintain real estate taxes and insurance</a:t>
                      </a:r>
                      <a:r>
                        <a:rPr lang="en-US" sz="1100" baseline="0" dirty="0" smtClean="0"/>
                        <a:t> bills from own account</a:t>
                      </a:r>
                      <a:endParaRPr lang="en-US" sz="1100" dirty="0"/>
                    </a:p>
                  </a:txBody>
                  <a:tcPr/>
                </a:tc>
              </a:tr>
            </a:tbl>
          </a:graphicData>
        </a:graphic>
      </p:graphicFrame>
    </p:spTree>
    <p:extLst>
      <p:ext uri="{BB962C8B-B14F-4D97-AF65-F5344CB8AC3E}">
        <p14:creationId xmlns:p14="http://schemas.microsoft.com/office/powerpoint/2010/main" val="9138696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524</TotalTime>
  <Words>1525</Words>
  <Application>Microsoft Office PowerPoint</Application>
  <PresentationFormat>On-screen Show (4:3)</PresentationFormat>
  <Paragraphs>165</Paragraphs>
  <Slides>11</Slides>
  <Notes>10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About HFH</vt:lpstr>
      <vt:lpstr>How Does HFH Make Homes Affordable?</vt:lpstr>
      <vt:lpstr>What is Needed to Qualify for a Home?</vt:lpstr>
      <vt:lpstr>How Is Affordability Determined? </vt:lpstr>
      <vt:lpstr>How Is Creditworthiness Determined?</vt:lpstr>
      <vt:lpstr>How Is Housing Need Determined?</vt:lpstr>
      <vt:lpstr>What Is Willingness to Participate?</vt:lpstr>
      <vt:lpstr>Quick View Timeline</vt:lpstr>
      <vt:lpstr>Application Review</vt:lpstr>
      <vt:lpstr>Frequently Asked Questions</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DAVID</cp:lastModifiedBy>
  <cp:revision>44</cp:revision>
  <dcterms:created xsi:type="dcterms:W3CDTF">2012-06-28T22:49:49Z</dcterms:created>
  <dcterms:modified xsi:type="dcterms:W3CDTF">2012-09-07T18:29:10Z</dcterms:modified>
</cp:coreProperties>
</file>